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2" r:id="rId5"/>
    <p:sldId id="275" r:id="rId6"/>
    <p:sldId id="276" r:id="rId7"/>
    <p:sldId id="263" r:id="rId8"/>
    <p:sldId id="274" r:id="rId9"/>
    <p:sldId id="271" r:id="rId10"/>
    <p:sldId id="273" r:id="rId11"/>
    <p:sldId id="278" r:id="rId12"/>
    <p:sldId id="279" r:id="rId13"/>
    <p:sldId id="280" r:id="rId14"/>
    <p:sldId id="281" r:id="rId15"/>
    <p:sldId id="282" r:id="rId16"/>
    <p:sldId id="268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422C16"/>
    <a:srgbClr val="0C788E"/>
    <a:srgbClr val="025198"/>
    <a:srgbClr val="000099"/>
    <a:srgbClr val="1C1C1C"/>
    <a:srgbClr val="660066"/>
    <a:srgbClr val="000058"/>
    <a:srgbClr val="2E1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75" autoAdjust="0"/>
    <p:restoredTop sz="94652" autoAdjust="0"/>
  </p:normalViewPr>
  <p:slideViewPr>
    <p:cSldViewPr>
      <p:cViewPr varScale="1">
        <p:scale>
          <a:sx n="77" d="100"/>
          <a:sy n="77" d="100"/>
        </p:scale>
        <p:origin x="-14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72FB5-9798-4D7E-AD3A-43C45E3E149B}" type="datetimeFigureOut">
              <a:rPr lang="en-US" smtClean="0"/>
              <a:pPr/>
              <a:t>11/20/2021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0CCB-C1B6-47C6-9C48-2A35B0812AC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CCB-C1B6-47C6-9C48-2A35B0812AC7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CCB-C1B6-47C6-9C48-2A35B0812AC7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CCB-C1B6-47C6-9C48-2A35B0812AC7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A1135-C9C2-4620-BAA3-4C5C3FB65A5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B71B5-8BBB-44AA-BA32-52BB30E495A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5D800-87E6-4117-A3BF-66F3C567DD1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3C3E-2C44-4D76-9063-9DFCB77FE39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2CB7A-497B-46BE-9655-41E74392EA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0725D-53B7-4DAD-9244-56AA2474D59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3CEA9-D2E8-4FBC-9EE1-590409820F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0C68D-5A2B-4004-B617-55D800DCE1C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76815-01F1-41BC-B4B3-0958FF4726A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25398-73AD-4EDD-BF82-B480DA1EC09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92BCF-3C8D-4653-A86E-9722544D727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2467E-8F21-4B45-B5FE-A3BE7220E3B5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143372" y="1428736"/>
            <a:ext cx="4714908" cy="1173180"/>
          </a:xfrm>
          <a:noFill/>
          <a:ln/>
        </p:spPr>
        <p:txBody>
          <a:bodyPr/>
          <a:lstStyle/>
          <a:p>
            <a:pPr lvl="0">
              <a:defRPr/>
            </a:pPr>
            <a:r>
              <a:rPr lang="es-UY" sz="36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UY" sz="36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</a:br>
            <a:r>
              <a:rPr lang="es-UY" sz="36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UY" sz="36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</a:br>
            <a:r>
              <a:rPr lang="es-UY" sz="36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UY" sz="36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</a:br>
            <a:r>
              <a:rPr lang="es-UY" sz="32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BY</a:t>
            </a:r>
            <a:br>
              <a:rPr lang="es-UY" sz="32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</a:br>
            <a:r>
              <a:rPr lang="es-UY" sz="32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GANGADHARA REDDY</a:t>
            </a:r>
            <a:br>
              <a:rPr lang="es-UY" sz="32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</a:br>
            <a:r>
              <a:rPr lang="es-UY" sz="32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>BHARATH REDDY</a:t>
            </a:r>
            <a:r>
              <a:rPr lang="es-ES" sz="36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3600" b="1" dirty="0" smtClean="0">
                <a:solidFill>
                  <a:schemeClr val="bg1"/>
                </a:solidFill>
                <a:latin typeface="Franklin Gothic Medium" pitchFamily="34" charset="0"/>
                <a:ea typeface="Tahoma" pitchFamily="34" charset="0"/>
                <a:cs typeface="Tahoma" pitchFamily="34" charset="0"/>
              </a:rPr>
            </a:br>
            <a:endParaRPr lang="es-ES" sz="3600" b="1" dirty="0">
              <a:solidFill>
                <a:schemeClr val="bg1"/>
              </a:solidFill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158" y="1857364"/>
            <a:ext cx="2786082" cy="1571636"/>
          </a:xfrm>
          <a:prstGeom prst="roundRect">
            <a:avLst/>
          </a:prstGeom>
          <a:blipFill dpi="0" rotWithShape="1">
            <a:blip r:embed="rId3">
              <a:alphaModFix amt="95000"/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110"/>
          <p:cNvSpPr txBox="1">
            <a:spLocks noChangeArrowheads="1"/>
          </p:cNvSpPr>
          <p:nvPr/>
        </p:nvSpPr>
        <p:spPr bwMode="auto">
          <a:xfrm>
            <a:off x="4214810" y="2571744"/>
            <a:ext cx="47149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Plant &amp; machinery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358246" cy="5000660"/>
          </a:xfrm>
        </p:spPr>
        <p:txBody>
          <a:bodyPr/>
          <a:lstStyle/>
          <a:p>
            <a:pPr algn="just">
              <a:buNone/>
            </a:pPr>
            <a:endParaRPr lang="en-IN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IN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US" sz="2600" dirty="0"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1428736"/>
          <a:ext cx="8230987" cy="421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803"/>
                <a:gridCol w="6331527"/>
                <a:gridCol w="1336657"/>
              </a:tblGrid>
              <a:tr h="3571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SN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EQUIPMENT DESCRIPTION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QTY</a:t>
                      </a:r>
                    </a:p>
                    <a:p>
                      <a:pPr algn="ctr"/>
                      <a:endParaRPr lang="en-US" sz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7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en-US" sz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CONMAT BATCHING PLANT M30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en-US" sz="12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CONMAT BATCHING PLANT CP60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AQUARIUS BATCHING PLANT BP60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MACONS BATCHING PLANT M25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5165" marR="8516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UNIVERSAL</a:t>
                      </a:r>
                      <a:r>
                        <a:rPr lang="en-IN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BATCHING PLANT M60</a:t>
                      </a:r>
                      <a:endParaRPr lang="en-IN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5165" marR="8516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TRANSIT MIXERS 7CUM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5165" marR="8516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CONCRETE PUMPS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5165" marR="8516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BACKHOE</a:t>
                      </a:r>
                      <a:r>
                        <a:rPr lang="en-US" sz="120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LOADERS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EXCAVATORS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TIPPERS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DEWATERING PUMPS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GENERATORS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TRACTORS</a:t>
                      </a:r>
                      <a:r>
                        <a:rPr lang="en-US" sz="120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TANKERS</a:t>
                      </a:r>
                      <a:endParaRPr lang="en-US" sz="12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err="1" smtClean="0">
                <a:solidFill>
                  <a:schemeClr val="tx1"/>
                </a:solidFill>
                <a:latin typeface="Arial Black" pitchFamily="34" charset="0"/>
              </a:rPr>
              <a:t>eipl</a:t>
            </a:r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800" cap="small" dirty="0" err="1" smtClean="0">
                <a:solidFill>
                  <a:schemeClr val="tx1"/>
                </a:solidFill>
                <a:latin typeface="Arial Black" pitchFamily="34" charset="0"/>
              </a:rPr>
              <a:t>hyderabad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358246" cy="5000660"/>
          </a:xfrm>
        </p:spPr>
        <p:txBody>
          <a:bodyPr/>
          <a:lstStyle/>
          <a:p>
            <a:pPr algn="just">
              <a:buNone/>
            </a:pPr>
            <a:endParaRPr lang="en-IN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IN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US" sz="2600" dirty="0">
              <a:cs typeface="Calibri" pitchFamily="34" charset="0"/>
            </a:endParaRPr>
          </a:p>
        </p:txBody>
      </p:sp>
      <p:pic>
        <p:nvPicPr>
          <p:cNvPr id="17" name="Picture 16" descr="eip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7158" y="1214422"/>
            <a:ext cx="392909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8" name="Picture 17" descr="eipl 4.jpe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4548158" y="1285860"/>
            <a:ext cx="4114800" cy="271464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9" name="Picture 18" descr="eipl 6.jpe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204758" y="4286256"/>
            <a:ext cx="4114800" cy="2368529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20" name="Picture 19" descr="eipl 3.jpe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4548158" y="4286256"/>
            <a:ext cx="4114800" cy="2368529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err="1" smtClean="0">
                <a:solidFill>
                  <a:schemeClr val="tx1"/>
                </a:solidFill>
                <a:latin typeface="Arial Black" pitchFamily="34" charset="0"/>
              </a:rPr>
              <a:t>nahakal</a:t>
            </a:r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 tank </a:t>
            </a:r>
            <a:r>
              <a:rPr lang="en-US" sz="3800" cap="small" dirty="0" err="1" smtClean="0">
                <a:solidFill>
                  <a:schemeClr val="tx1"/>
                </a:solidFill>
                <a:latin typeface="Arial Black" pitchFamily="34" charset="0"/>
              </a:rPr>
              <a:t>uppugal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358246" cy="5000660"/>
          </a:xfrm>
        </p:spPr>
        <p:txBody>
          <a:bodyPr/>
          <a:lstStyle/>
          <a:p>
            <a:pPr algn="just">
              <a:buNone/>
            </a:pPr>
            <a:endParaRPr lang="en-IN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IN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US" sz="2600" dirty="0">
              <a:cs typeface="Calibri" pitchFamily="34" charset="0"/>
            </a:endParaRPr>
          </a:p>
        </p:txBody>
      </p:sp>
      <p:pic>
        <p:nvPicPr>
          <p:cNvPr id="8" name="Picture 7" descr="WhatsApp Image 2021-11-20 at 12.11.13 PM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28596" y="1283995"/>
            <a:ext cx="392909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0" name="Picture 9" descr="WhatsApp Image 2021-11-20 at 12.14.08 PM.jpe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428596" y="4191193"/>
            <a:ext cx="392909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1" name="Picture 10" descr="WhatsApp Image 2021-11-20 at 12.14.37 PM.jpe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4714876" y="4191193"/>
            <a:ext cx="3914772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2" name="Picture 11" descr="plant sssc.pn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714876" y="1283995"/>
            <a:ext cx="4000528" cy="225742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err="1" smtClean="0">
                <a:solidFill>
                  <a:schemeClr val="tx1"/>
                </a:solidFill>
                <a:latin typeface="Arial Black" pitchFamily="34" charset="0"/>
              </a:rPr>
              <a:t>Tgp</a:t>
            </a:r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 link </a:t>
            </a:r>
            <a:r>
              <a:rPr lang="en-US" sz="3800" cap="small" dirty="0" err="1" smtClean="0">
                <a:solidFill>
                  <a:schemeClr val="tx1"/>
                </a:solidFill>
                <a:latin typeface="Arial Black" pitchFamily="34" charset="0"/>
              </a:rPr>
              <a:t>velugodu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358246" cy="5500726"/>
          </a:xfrm>
        </p:spPr>
        <p:txBody>
          <a:bodyPr/>
          <a:lstStyle/>
          <a:p>
            <a:pPr algn="just">
              <a:buNone/>
            </a:pPr>
            <a:endParaRPr lang="en-IN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IN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US" sz="2600" dirty="0">
              <a:cs typeface="Calibri" pitchFamily="34" charset="0"/>
            </a:endParaRPr>
          </a:p>
        </p:txBody>
      </p:sp>
      <p:pic>
        <p:nvPicPr>
          <p:cNvPr id="13" name="Picture 12" descr="tgp 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25619" y="1214422"/>
            <a:ext cx="3717753" cy="242889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4" name="Picture 13" descr="tgp 2.jpe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4643438" y="1214422"/>
            <a:ext cx="3929090" cy="242889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5" name="Picture 14" descr="tgp 3.jpe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500034" y="3857628"/>
            <a:ext cx="3641880" cy="271464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6" name="Picture 15" descr="IMG-20180914-WA0013.jp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4652935" y="3857628"/>
            <a:ext cx="4014370" cy="271464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err="1" smtClean="0">
                <a:solidFill>
                  <a:schemeClr val="tx1"/>
                </a:solidFill>
                <a:latin typeface="Arial Black" pitchFamily="34" charset="0"/>
              </a:rPr>
              <a:t>Amrut</a:t>
            </a:r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 drains </a:t>
            </a:r>
            <a:r>
              <a:rPr lang="en-US" sz="3800" cap="small" dirty="0" err="1" smtClean="0">
                <a:solidFill>
                  <a:schemeClr val="tx1"/>
                </a:solidFill>
                <a:latin typeface="Arial Black" pitchFamily="34" charset="0"/>
              </a:rPr>
              <a:t>rajahmundry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358246" cy="5500726"/>
          </a:xfrm>
        </p:spPr>
        <p:txBody>
          <a:bodyPr/>
          <a:lstStyle/>
          <a:p>
            <a:pPr algn="just">
              <a:buNone/>
            </a:pPr>
            <a:endParaRPr lang="en-IN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IN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US" sz="2600" dirty="0">
              <a:cs typeface="Calibri" pitchFamily="34" charset="0"/>
            </a:endParaRPr>
          </a:p>
        </p:txBody>
      </p:sp>
      <p:pic>
        <p:nvPicPr>
          <p:cNvPr id="8" name="Picture 7" descr="rmc@vja2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28596" y="1214422"/>
            <a:ext cx="3671886" cy="22717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9" name="Picture 8" descr="WhatsApp Image 2021-11-20 at 8.40.58 PM.jpe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4648172" y="1214422"/>
            <a:ext cx="3924356" cy="22717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0" name="Picture 9" descr="WhatsApp Image 2021-11-20 at 8.43.01 PM.jpe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428596" y="4143380"/>
            <a:ext cx="3671886" cy="242889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1" name="Picture 10" descr="WhatsApp Image 2021-11-20 at 8.45.08 PM (1).jpe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4619596" y="4143380"/>
            <a:ext cx="3965637" cy="246855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CC Roads </a:t>
            </a:r>
            <a:r>
              <a:rPr lang="en-US" sz="3800" cap="small" dirty="0" err="1" smtClean="0">
                <a:solidFill>
                  <a:schemeClr val="tx1"/>
                </a:solidFill>
                <a:latin typeface="Arial Black" pitchFamily="34" charset="0"/>
              </a:rPr>
              <a:t>Ghmc</a:t>
            </a:r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800" cap="small" dirty="0" err="1" smtClean="0">
                <a:solidFill>
                  <a:schemeClr val="tx1"/>
                </a:solidFill>
                <a:latin typeface="Arial Black" pitchFamily="34" charset="0"/>
              </a:rPr>
              <a:t>hyderabad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358246" cy="5500726"/>
          </a:xfrm>
        </p:spPr>
        <p:txBody>
          <a:bodyPr/>
          <a:lstStyle/>
          <a:p>
            <a:pPr algn="just">
              <a:buNone/>
            </a:pPr>
            <a:endParaRPr lang="en-IN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IN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US" sz="2600" dirty="0">
              <a:cs typeface="Calibri" pitchFamily="34" charset="0"/>
            </a:endParaRPr>
          </a:p>
        </p:txBody>
      </p:sp>
      <p:pic>
        <p:nvPicPr>
          <p:cNvPr id="12" name="Picture 11" descr="WhatsApp Image 2021-11-20 at 8.56.20 PM (1)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28595" y="1285860"/>
            <a:ext cx="3929091" cy="242889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3" name="Picture 12" descr="WhatsApp Image 2021-11-20 at 8.56.20 PM (2).jpe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786314" y="1288176"/>
            <a:ext cx="3786214" cy="2455151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4" name="Picture 13" descr="WhatsApp Image 2021-11-20 at 8.56.20 PM.jpe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428595" y="4154964"/>
            <a:ext cx="3929091" cy="256018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5" name="Picture 14" descr="WhatsApp Image 2021-11-20 at 12.48.48 PM.jpeg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4765091" y="4194350"/>
            <a:ext cx="3882133" cy="252079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Thank You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229600" cy="5357850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endParaRPr lang="en-IN" sz="2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SUCCESS IS A PROJECT THAT IS ALWAYS UNDER CONSTRUCTION</a:t>
            </a:r>
            <a:endParaRPr lang="en-IN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</a:pPr>
            <a:endParaRPr lang="en-IN" sz="26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ts val="0"/>
              </a:spcBef>
            </a:pPr>
            <a:endParaRPr lang="en-IN" sz="26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ts val="0"/>
              </a:spcBef>
            </a:pPr>
            <a:endParaRPr lang="en-IN" sz="26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ts val="0"/>
              </a:spcBef>
            </a:pPr>
            <a:endParaRPr lang="en-IN" sz="26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ts val="0"/>
              </a:spcBef>
            </a:pPr>
            <a:endParaRPr lang="en-IN" sz="26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>
              <a:spcBef>
                <a:spcPts val="0"/>
              </a:spcBef>
            </a:pPr>
            <a:endParaRPr lang="en-IN" sz="2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Minemech Engineering Private Limited</a:t>
            </a:r>
            <a:r>
              <a:rPr lang="en-IN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IN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Regd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Off: #112, </a:t>
            </a:r>
            <a:r>
              <a:rPr lang="en-IN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Bhanu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Enclave, Sunder </a:t>
            </a:r>
            <a:r>
              <a:rPr lang="en-IN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Rao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nagar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Hyderabad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Email: minemechindia@gmail.com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Ph: 9866 777 455 | 9966 000 599</a:t>
            </a:r>
          </a:p>
          <a:p>
            <a:pPr lvl="0" algn="ctr">
              <a:spcBef>
                <a:spcPts val="0"/>
              </a:spcBef>
              <a:buNone/>
            </a:pPr>
            <a:endParaRPr lang="en-IN" sz="2400" b="0" i="0" u="none" strike="noStrike" cap="none" dirty="0" smtClean="0">
              <a:solidFill>
                <a:schemeClr val="accent2">
                  <a:lumMod val="75000"/>
                </a:schemeClr>
              </a:solidFill>
              <a:latin typeface="+mj-lt"/>
              <a:ea typeface="Roboto"/>
              <a:cs typeface="Roboto"/>
              <a:sym typeface="Roboto"/>
            </a:endParaRPr>
          </a:p>
          <a:p>
            <a:pPr lvl="0" algn="just"/>
            <a:endParaRPr lang="en-US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00364" y="2928934"/>
            <a:ext cx="3429024" cy="1357322"/>
          </a:xfrm>
          <a:prstGeom prst="round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Our Team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229600" cy="4429156"/>
          </a:xfrm>
        </p:spPr>
        <p:txBody>
          <a:bodyPr/>
          <a:lstStyle/>
          <a:p>
            <a:pPr algn="just">
              <a:buNone/>
            </a:pPr>
            <a:r>
              <a:rPr lang="en-IN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L.B. Gangadhara Reddy </a:t>
            </a:r>
            <a:r>
              <a:rPr lang="en-IN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Director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pitchFamily="34" charset="0"/>
              </a:rPr>
              <a:t>He is 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graduated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IN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Anna University, Chennai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degree in</a:t>
            </a:r>
            <a:r>
              <a:rPr lang="en-IN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DME and B.E. (Mech.). With well-versed experience 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 in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leading 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 equipment companies namely </a:t>
            </a:r>
            <a:r>
              <a:rPr lang="en-IN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Gmmco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Putzmeister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JCB at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challenging 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positions.</a:t>
            </a:r>
            <a:endParaRPr lang="en-IN" sz="2400" dirty="0"/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fulfil </a:t>
            </a:r>
            <a:r>
              <a:rPr lang="en-IN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enterpreneur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dreams started his own venture </a:t>
            </a:r>
            <a:r>
              <a:rPr lang="en-IN" sz="2400" dirty="0" smtClean="0"/>
              <a:t>in 2012. 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earned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 reputation 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executing many prestigious Civil &amp; infrastructure 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projects through his execution skills, commitment &amp; customer orientation. </a:t>
            </a:r>
          </a:p>
          <a:p>
            <a:pPr algn="just">
              <a:buNone/>
            </a:pPr>
            <a:r>
              <a:rPr lang="en-IN" sz="2600" dirty="0"/>
              <a:t>	</a:t>
            </a:r>
            <a:endParaRPr lang="en-IN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US" sz="2600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Our Team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42132"/>
            <a:ext cx="8229600" cy="4972950"/>
          </a:xfrm>
        </p:spPr>
        <p:txBody>
          <a:bodyPr/>
          <a:lstStyle/>
          <a:p>
            <a:pPr algn="just">
              <a:buNone/>
            </a:pPr>
            <a:r>
              <a:rPr lang="en-IN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Bharath Reddy – Director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is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graduated from</a:t>
            </a:r>
            <a:r>
              <a:rPr lang="en-IN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JNTU University, Hyderabad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degree in</a:t>
            </a:r>
            <a:r>
              <a:rPr lang="en-IN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B.Tech (E.C.E).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working as a software developer for few years, 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started a company Ingens Coal Pvt Ltd with a small team which deals in trading Imported Coal with many clients in Cement, Power, Pharma, Steel and other industries. </a:t>
            </a:r>
            <a:endParaRPr lang="en-IN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handled leading Coal 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with importers </a:t>
            </a:r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Adani, Tata, Bhatia, Coastal energy to name a few in procuring Coal based on client requirements. He also diversified into residential apartment 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</a:t>
            </a:r>
            <a:r>
              <a:rPr lang="en-IN" sz="2400" dirty="0" smtClean="0"/>
              <a:t> at </a:t>
            </a:r>
            <a:r>
              <a:rPr lang="en-IN" sz="2400" dirty="0" err="1" smtClean="0"/>
              <a:t>Tirupati</a:t>
            </a:r>
            <a:r>
              <a:rPr lang="en-IN" sz="2400" dirty="0" smtClean="0"/>
              <a:t> and Hyderabad</a:t>
            </a:r>
            <a:endParaRPr lang="en-IN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en-IN" sz="2600" dirty="0"/>
              <a:t>	</a:t>
            </a:r>
            <a:endParaRPr lang="en-IN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US" sz="2600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Our strengths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66" y="1214422"/>
            <a:ext cx="8229600" cy="5500726"/>
          </a:xfrm>
        </p:spPr>
        <p:txBody>
          <a:bodyPr/>
          <a:lstStyle/>
          <a:p>
            <a:pPr algn="just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Experience &amp; Technical Strengths </a:t>
            </a:r>
            <a:r>
              <a:rPr lang="en-GB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We </a:t>
            </a:r>
            <a:r>
              <a:rPr lang="en-GB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endParaRPr lang="en-IN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en-US" sz="2400" dirty="0" smtClean="0"/>
              <a:t>Good experience in execution of Infrastructure projects like Construction of buildings, Irrigation, Roads, under ground drainage, drinking </a:t>
            </a:r>
            <a:r>
              <a:rPr lang="en-US" sz="2400" dirty="0" smtClean="0"/>
              <a:t>water </a:t>
            </a:r>
            <a:r>
              <a:rPr lang="en-US" sz="2400" dirty="0" smtClean="0"/>
              <a:t>s</a:t>
            </a:r>
            <a:r>
              <a:rPr lang="en-US" sz="2400" dirty="0" smtClean="0"/>
              <a:t>upply </a:t>
            </a:r>
            <a:r>
              <a:rPr lang="en-US" sz="2400" dirty="0" smtClean="0"/>
              <a:t>s</a:t>
            </a:r>
            <a:r>
              <a:rPr lang="en-US" sz="2400" dirty="0" smtClean="0"/>
              <a:t>chemes </a:t>
            </a:r>
            <a:r>
              <a:rPr lang="en-US" sz="2400" dirty="0" smtClean="0"/>
              <a:t>and railway works.</a:t>
            </a:r>
            <a:endParaRPr lang="en-IN" sz="24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 of customer requirements and ability to provide viable solutions </a:t>
            </a:r>
            <a:endParaRPr lang="en-IN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relations with Corporate, Semi corporate and RMC companies and Contractors</a:t>
            </a:r>
            <a:endParaRPr lang="en-IN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IN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knowledge on ongoing &amp; upcoming various </a:t>
            </a:r>
            <a:r>
              <a:rPr lang="en-IN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projects</a:t>
            </a:r>
          </a:p>
          <a:p>
            <a:pPr lvl="0" algn="just"/>
            <a:r>
              <a:rPr lang="en-IN" sz="2400" dirty="0" smtClean="0"/>
              <a:t>Good knowledge and track record in AP CE Industry.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Our Vision &amp; </a:t>
            </a:r>
            <a:r>
              <a:rPr lang="en-US" sz="3800" cap="small" dirty="0" err="1" smtClean="0">
                <a:solidFill>
                  <a:schemeClr val="tx1"/>
                </a:solidFill>
                <a:latin typeface="Arial Black" pitchFamily="34" charset="0"/>
              </a:rPr>
              <a:t>Mision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74"/>
            <a:ext cx="8229600" cy="5500726"/>
          </a:xfrm>
        </p:spPr>
        <p:txBody>
          <a:bodyPr/>
          <a:lstStyle/>
          <a:p>
            <a:pPr lvl="0" algn="just">
              <a:buNone/>
            </a:pPr>
            <a:r>
              <a:rPr lang="en-US" sz="2600" b="1" dirty="0" smtClean="0"/>
              <a:t>VISION</a:t>
            </a:r>
          </a:p>
          <a:p>
            <a:pPr algn="just"/>
            <a:r>
              <a:rPr lang="en-US" sz="2400" dirty="0" smtClean="0">
                <a:solidFill>
                  <a:srgbClr val="0F06BA"/>
                </a:solidFill>
              </a:rPr>
              <a:t>“</a:t>
            </a:r>
            <a:r>
              <a:rPr lang="en-US" sz="2400" dirty="0" smtClean="0"/>
              <a:t>A premier infrastructure company that builds value through innovation and next practices and seeks to grow by caring and sharing”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b="1" dirty="0" smtClean="0"/>
              <a:t>MISSION</a:t>
            </a:r>
          </a:p>
          <a:p>
            <a:pPr lvl="0" algn="just"/>
            <a:r>
              <a:rPr lang="en-US" sz="2400" dirty="0" smtClean="0">
                <a:solidFill>
                  <a:srgbClr val="0F06BA"/>
                </a:solidFill>
              </a:rPr>
              <a:t>“</a:t>
            </a:r>
            <a:r>
              <a:rPr lang="en-US" sz="2400" dirty="0" smtClean="0"/>
              <a:t>To be the company of </a:t>
            </a:r>
            <a:r>
              <a:rPr lang="en-US" sz="2400" dirty="0" smtClean="0"/>
              <a:t>best</a:t>
            </a:r>
            <a:r>
              <a:rPr lang="en-US" sz="2400" dirty="0" smtClean="0"/>
              <a:t> </a:t>
            </a:r>
            <a:r>
              <a:rPr lang="en-US" sz="2400" dirty="0" smtClean="0"/>
              <a:t>choice in the Infrastructure Industry”</a:t>
            </a:r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Our Values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6"/>
            <a:ext cx="8229600" cy="471493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OUR VALUES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Execution is strategy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Adoptability to New Technologies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Transparency and professionalism at workplace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No to bureaucracy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Strict Quality and Safety Measures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Integrity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Planning and implementation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Openness for discussions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Teamwork - Leadership through friendly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Works ongoing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358246" cy="5000660"/>
          </a:xfrm>
        </p:spPr>
        <p:txBody>
          <a:bodyPr/>
          <a:lstStyle/>
          <a:p>
            <a:pPr algn="just">
              <a:buNone/>
            </a:pPr>
            <a:endParaRPr lang="en-IN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IN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US" sz="2600" dirty="0"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9" y="1428736"/>
          <a:ext cx="8215368" cy="360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5"/>
                <a:gridCol w="5944750"/>
                <a:gridCol w="893210"/>
                <a:gridCol w="877343"/>
              </a:tblGrid>
              <a:tr h="6952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SN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DESCRIPTION</a:t>
                      </a:r>
                    </a:p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(RMC DIVISION)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YEAR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VALUE (in</a:t>
                      </a:r>
                      <a:r>
                        <a:rPr lang="en-US" sz="16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 Cr)</a:t>
                      </a:r>
                      <a:endParaRPr lang="en-US" sz="16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2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Concrete Mixing &amp; Transport,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Velugodu</a:t>
                      </a:r>
                      <a:endParaRPr lang="en-I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 Contractor : </a:t>
                      </a:r>
                      <a:r>
                        <a:rPr lang="en-IN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Raghava</a:t>
                      </a:r>
                      <a:r>
                        <a:rPr lang="en-I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Constructions</a:t>
                      </a:r>
                      <a:endParaRPr lang="en-I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I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2.8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Concrete Mixing &amp; Transport, Rajahmundry</a:t>
                      </a: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 Contractor : </a:t>
                      </a:r>
                      <a:r>
                        <a:rPr lang="en-IN" sz="1600" kern="120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Venkata</a:t>
                      </a:r>
                      <a:r>
                        <a:rPr lang="en-IN" sz="1600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Krishna Constructions Pvt. Ltd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(Our sister company)</a:t>
                      </a:r>
                      <a:endParaRPr lang="en-US" sz="16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Concrete Mixing &amp; Transport, </a:t>
                      </a: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Warangal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</a:t>
                      </a:r>
                      <a:r>
                        <a:rPr lang="en-IN" sz="1600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Contractor : Sri </a:t>
                      </a:r>
                      <a:r>
                        <a:rPr lang="en-IN" sz="1600" kern="120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Srinivasa</a:t>
                      </a:r>
                      <a:r>
                        <a:rPr lang="en-IN" sz="1600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Constructions</a:t>
                      </a:r>
                      <a:endParaRPr lang="en-US" sz="16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Concrete Mixing &amp; Transport, Hyderabad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Pricipal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Contractor :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EIPL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Constructions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Works ongoing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421121"/>
          <a:ext cx="8715437" cy="4740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6156482"/>
                <a:gridCol w="1130194"/>
                <a:gridCol w="928695"/>
              </a:tblGrid>
              <a:tr h="6952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SN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DESCRIPTION</a:t>
                      </a:r>
                    </a:p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(CIVIL DIVISION)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YEAR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VALUE</a:t>
                      </a:r>
                    </a:p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 (in </a:t>
                      </a:r>
                      <a:r>
                        <a:rPr lang="en-US" sz="16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Cr)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6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Storm water </a:t>
                      </a: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Drains executed by VKC </a:t>
                      </a:r>
                      <a:r>
                        <a:rPr lang="en-IN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pvt</a:t>
                      </a: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Ltd (our sister company),</a:t>
                      </a:r>
                      <a:r>
                        <a:rPr lang="en-I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AMRUT scheme, Raja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mundry</a:t>
                      </a:r>
                      <a:endParaRPr lang="en-I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 Contractor : </a:t>
                      </a:r>
                      <a:r>
                        <a:rPr lang="en-IN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Sudhakara</a:t>
                      </a:r>
                      <a:r>
                        <a:rPr lang="en-I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Infra </a:t>
                      </a:r>
                      <a:r>
                        <a:rPr lang="en-IN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Pvt</a:t>
                      </a:r>
                      <a:r>
                        <a:rPr lang="en-I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Ltd</a:t>
                      </a:r>
                      <a:endParaRPr lang="en-I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I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29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6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DESCRIPTION</a:t>
                      </a:r>
                    </a:p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(CRUSHING DIVISION)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CAPACITY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I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Drilling, Blasting,</a:t>
                      </a:r>
                      <a:r>
                        <a:rPr lang="en-I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Loading, Transport,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Crushing and screening,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Kalahasti</a:t>
                      </a:r>
                      <a:endParaRPr lang="en-I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TPH 2 Stage plant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</a:t>
                      </a: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Drilling, Blasting,</a:t>
                      </a:r>
                      <a:r>
                        <a:rPr lang="en-I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Loading, Transport,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Crushing and screening,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Anakapalli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Vizag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TPH 3 Stage with washing plant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</a:t>
                      </a:r>
                      <a:r>
                        <a:rPr lang="en-I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Drilling, Blasting,</a:t>
                      </a:r>
                      <a:r>
                        <a:rPr lang="en-I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Loading, Transport,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Crushing and screening,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Padmanabham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Vizag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TPH 3 stage plant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Mining and Crusher OMC for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railway work,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Vinukonda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 TPH 2 Stage plant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82633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n-US" sz="3800" cap="small" dirty="0" smtClean="0">
                <a:solidFill>
                  <a:schemeClr val="tx1"/>
                </a:solidFill>
                <a:latin typeface="Arial Black" pitchFamily="34" charset="0"/>
              </a:rPr>
              <a:t>Works Completed</a:t>
            </a:r>
            <a:endParaRPr lang="en-US" sz="38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358246" cy="5000660"/>
          </a:xfrm>
        </p:spPr>
        <p:txBody>
          <a:bodyPr/>
          <a:lstStyle/>
          <a:p>
            <a:pPr algn="just">
              <a:buNone/>
            </a:pPr>
            <a:endParaRPr lang="en-IN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IN" sz="2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en-US" sz="2600" dirty="0"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1357298"/>
          <a:ext cx="8516739" cy="5450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6429420"/>
                <a:gridCol w="805523"/>
                <a:gridCol w="781730"/>
              </a:tblGrid>
              <a:tr h="6736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SN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DESCRIPTION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YEAR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VALUE</a:t>
                      </a:r>
                    </a:p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 (in </a:t>
                      </a:r>
                      <a:r>
                        <a:rPr lang="en-US" sz="14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Cr)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1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Chambal Right Main Canal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Lining, </a:t>
                      </a:r>
                      <a:r>
                        <a:rPr lang="en-IN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Sabalgarh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Madhya Pradesh</a:t>
                      </a:r>
                    </a:p>
                    <a:p>
                      <a:pPr algn="just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 Contractor : Prasad &amp; Company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Railway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Embakment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Warangal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</a:t>
                      </a:r>
                      <a:r>
                        <a:rPr lang="en-IN" sz="1400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Contractor : </a:t>
                      </a:r>
                      <a:r>
                        <a:rPr lang="en-IN" sz="1400" kern="120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Sudhakara</a:t>
                      </a:r>
                      <a:r>
                        <a:rPr lang="en-IN" sz="1400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Infra Private Ltd</a:t>
                      </a:r>
                      <a:endParaRPr lang="en-US" sz="14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4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</a:t>
                      </a:r>
                      <a:r>
                        <a:rPr lang="en-IN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Kakatiya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Canal Lining, Warangal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</a:t>
                      </a:r>
                      <a:r>
                        <a:rPr lang="en-IN" sz="1400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Contractor : </a:t>
                      </a:r>
                      <a:r>
                        <a:rPr lang="en-IN" sz="1400" kern="120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Sudhakara</a:t>
                      </a:r>
                      <a:r>
                        <a:rPr lang="en-IN" sz="1400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Infra Private Ltd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Pipeline Work, </a:t>
                      </a:r>
                      <a:r>
                        <a:rPr lang="en-IN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Mahbubnagar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 Contractor : IHP</a:t>
                      </a:r>
                      <a:endParaRPr lang="en-US" sz="14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Gabion Structure, Vijayawada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Pricipal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Contractor : 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Rockiera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Engineering 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: Indian Air force G+7</a:t>
                      </a:r>
                      <a:r>
                        <a:rPr lang="en-US" sz="140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residential building, Mysore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 Contractor : </a:t>
                      </a:r>
                      <a:r>
                        <a:rPr lang="en-US" sz="14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GJS </a:t>
                      </a:r>
                      <a:r>
                        <a:rPr lang="en-US" sz="14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Constructions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US" sz="14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85165" marR="8516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</a:t>
                      </a:r>
                      <a:r>
                        <a:rPr lang="en-IN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Polavaram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Right Main Canal 6</a:t>
                      </a:r>
                      <a:r>
                        <a:rPr lang="en-IN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Package Lining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Principal Contractor : RSV Constructions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</a:t>
                      </a:r>
                    </a:p>
                  </a:txBody>
                  <a:tcPr marL="85165" marR="8516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RVNL, 3</a:t>
                      </a:r>
                      <a:r>
                        <a:rPr lang="en-IN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Line Railway work</a:t>
                      </a:r>
                      <a:r>
                        <a:rPr lang="en-I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Vijayawada - </a:t>
                      </a:r>
                      <a:r>
                        <a:rPr lang="en-IN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Tenali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 Contractor : GR Infra</a:t>
                      </a:r>
                      <a:endParaRPr lang="en-US" sz="14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</a:p>
                  </a:txBody>
                  <a:tcPr marL="85165" marR="85165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: PPM Concrete Roads, GHMC Hyderabad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Principal</a:t>
                      </a:r>
                      <a:r>
                        <a:rPr lang="en-IN" sz="1400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Contractor : </a:t>
                      </a:r>
                      <a:r>
                        <a:rPr lang="en-IN" sz="1400" kern="120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Sudhakara</a:t>
                      </a:r>
                      <a:r>
                        <a:rPr lang="en-IN" sz="1400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Infra Private Ltd</a:t>
                      </a:r>
                      <a:endParaRPr lang="en-US" sz="14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8139</TotalTime>
  <Words>861</Words>
  <Application>Microsoft Office PowerPoint</Application>
  <PresentationFormat>On-screen Show (4:3)</PresentationFormat>
  <Paragraphs>237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Diseño predeterminado</vt:lpstr>
      <vt:lpstr>   BY GANGADHARA REDDY BHARATH REDDY </vt:lpstr>
      <vt:lpstr>Our Team</vt:lpstr>
      <vt:lpstr>Our Team</vt:lpstr>
      <vt:lpstr>Our strengths</vt:lpstr>
      <vt:lpstr>Our Vision &amp; Mision</vt:lpstr>
      <vt:lpstr>Our Values</vt:lpstr>
      <vt:lpstr>Works ongoing</vt:lpstr>
      <vt:lpstr>Works ongoing</vt:lpstr>
      <vt:lpstr>Works Completed</vt:lpstr>
      <vt:lpstr>Plant &amp; machinery</vt:lpstr>
      <vt:lpstr>eipl hyderabad</vt:lpstr>
      <vt:lpstr>nahakal tank uppugal</vt:lpstr>
      <vt:lpstr>Tgp link velugodu</vt:lpstr>
      <vt:lpstr>Amrut drains rajahmundry</vt:lpstr>
      <vt:lpstr>CC Roads Ghmc hyderabad</vt:lpstr>
      <vt:lpstr>Thank You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Bharath Reddy</cp:lastModifiedBy>
  <cp:revision>775</cp:revision>
  <dcterms:created xsi:type="dcterms:W3CDTF">2010-05-23T14:28:12Z</dcterms:created>
  <dcterms:modified xsi:type="dcterms:W3CDTF">2021-11-20T15:37:20Z</dcterms:modified>
</cp:coreProperties>
</file>