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6" r:id="rId13"/>
    <p:sldId id="267" r:id="rId14"/>
    <p:sldId id="268" r:id="rId15"/>
    <p:sldId id="269" r:id="rId16"/>
    <p:sldId id="270" r:id="rId17"/>
    <p:sldId id="282" r:id="rId18"/>
    <p:sldId id="284" r:id="rId19"/>
    <p:sldId id="285" r:id="rId20"/>
    <p:sldId id="271" r:id="rId21"/>
    <p:sldId id="272" r:id="rId22"/>
    <p:sldId id="273" r:id="rId23"/>
    <p:sldId id="274" r:id="rId24"/>
    <p:sldId id="283" r:id="rId25"/>
    <p:sldId id="275" r:id="rId26"/>
    <p:sldId id="276" r:id="rId27"/>
    <p:sldId id="277" r:id="rId28"/>
    <p:sldId id="278" r:id="rId29"/>
    <p:sldId id="279" r:id="rId30"/>
    <p:sldId id="280" r:id="rId31"/>
    <p:sldId id="281" r:id="rId3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8367"/>
    <a:srgbClr val="AFEE22"/>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85" d="100"/>
          <a:sy n="85" d="100"/>
        </p:scale>
        <p:origin x="-11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AD0AF1-68BF-41E6-9818-346E50EFF0EE}" type="datetimeFigureOut">
              <a:rPr lang="en-US" smtClean="0"/>
              <a:pPr/>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A7FAC-F556-4977-9078-1E3C025613E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AD0AF1-68BF-41E6-9818-346E50EFF0EE}" type="datetimeFigureOut">
              <a:rPr lang="en-US" smtClean="0"/>
              <a:pPr/>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A7FAC-F556-4977-9078-1E3C025613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AD0AF1-68BF-41E6-9818-346E50EFF0EE}" type="datetimeFigureOut">
              <a:rPr lang="en-US" smtClean="0"/>
              <a:pPr/>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A7FAC-F556-4977-9078-1E3C025613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AD0AF1-68BF-41E6-9818-346E50EFF0EE}" type="datetimeFigureOut">
              <a:rPr lang="en-US" smtClean="0"/>
              <a:pPr/>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A7FAC-F556-4977-9078-1E3C025613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AD0AF1-68BF-41E6-9818-346E50EFF0EE}" type="datetimeFigureOut">
              <a:rPr lang="en-US" smtClean="0"/>
              <a:pPr/>
              <a:t>11/20/2021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6A7FAC-F556-4977-9078-1E3C025613E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AD0AF1-68BF-41E6-9818-346E50EFF0EE}" type="datetimeFigureOut">
              <a:rPr lang="en-US" smtClean="0"/>
              <a:pPr/>
              <a:t>11/20/2021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A7FAC-F556-4977-9078-1E3C025613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AD0AF1-68BF-41E6-9818-346E50EFF0EE}" type="datetimeFigureOut">
              <a:rPr lang="en-US" smtClean="0"/>
              <a:pPr/>
              <a:t>11/20/2021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6A7FAC-F556-4977-9078-1E3C025613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AD0AF1-68BF-41E6-9818-346E50EFF0EE}" type="datetimeFigureOut">
              <a:rPr lang="en-US" smtClean="0"/>
              <a:pPr/>
              <a:t>11/20/2021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6A7FAC-F556-4977-9078-1E3C025613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AD0AF1-68BF-41E6-9818-346E50EFF0EE}" type="datetimeFigureOut">
              <a:rPr lang="en-US" smtClean="0"/>
              <a:pPr/>
              <a:t>11/20/2021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6A7FAC-F556-4977-9078-1E3C025613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AD0AF1-68BF-41E6-9818-346E50EFF0EE}" type="datetimeFigureOut">
              <a:rPr lang="en-US" smtClean="0"/>
              <a:pPr/>
              <a:t>11/20/2021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A7FAC-F556-4977-9078-1E3C025613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AD0AF1-68BF-41E6-9818-346E50EFF0EE}" type="datetimeFigureOut">
              <a:rPr lang="en-US" smtClean="0"/>
              <a:pPr/>
              <a:t>11/20/2021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6A7FAC-F556-4977-9078-1E3C025613E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0AF1-68BF-41E6-9818-346E50EFF0EE}" type="datetimeFigureOut">
              <a:rPr lang="en-US" smtClean="0"/>
              <a:pPr/>
              <a:t>11/20/2021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6A7FAC-F556-4977-9078-1E3C025613E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27.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png"/><Relationship Id="rId2" Type="http://schemas.openxmlformats.org/officeDocument/2006/relationships/image" Target="../media/image12.jpeg"/><Relationship Id="rId1" Type="http://schemas.openxmlformats.org/officeDocument/2006/relationships/slideLayout" Target="../slideLayouts/slideLayout7.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 Id="rId9" Type="http://schemas.openxmlformats.org/officeDocument/2006/relationships/image" Target="../media/image19.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Administrator\Desktop\Sudhakara Logo.JPG"/>
          <p:cNvPicPr>
            <a:picLocks noChangeAspect="1" noChangeArrowheads="1"/>
          </p:cNvPicPr>
          <p:nvPr/>
        </p:nvPicPr>
        <p:blipFill>
          <a:blip r:embed="rId2" cstate="print"/>
          <a:srcRect/>
          <a:stretch>
            <a:fillRect/>
          </a:stretch>
        </p:blipFill>
        <p:spPr bwMode="auto">
          <a:xfrm>
            <a:off x="3923928" y="2060848"/>
            <a:ext cx="1307581" cy="1512168"/>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5" name="Rectangle 4"/>
          <p:cNvSpPr/>
          <p:nvPr/>
        </p:nvSpPr>
        <p:spPr>
          <a:xfrm>
            <a:off x="179512" y="3861048"/>
            <a:ext cx="8784648"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solidFill>
                  <a:srgbClr val="00B050"/>
                </a:solidFill>
                <a:effectLst>
                  <a:outerShdw blurRad="50800" dist="39000" dir="5460000" algn="tl">
                    <a:srgbClr val="000000">
                      <a:alpha val="38000"/>
                    </a:srgbClr>
                  </a:outerShdw>
                </a:effectLst>
              </a:rPr>
              <a:t>M/S. SUDHAKARA INFRATECH</a:t>
            </a:r>
          </a:p>
          <a:p>
            <a:pPr algn="ctr"/>
            <a:r>
              <a:rPr lang="en-US" sz="5400" b="1" dirty="0" smtClean="0">
                <a:ln w="11430"/>
                <a:solidFill>
                  <a:srgbClr val="0070C0"/>
                </a:solidFill>
                <a:effectLst>
                  <a:outerShdw blurRad="50800" dist="39000" dir="5460000" algn="tl">
                    <a:srgbClr val="000000">
                      <a:alpha val="38000"/>
                    </a:srgbClr>
                  </a:outerShdw>
                </a:effectLst>
              </a:rPr>
              <a:t>PRIVATE LIMITED</a:t>
            </a:r>
            <a:endParaRPr lang="en-US" sz="5400" b="1" dirty="0">
              <a:ln w="11430"/>
              <a:solidFill>
                <a:srgbClr val="0070C0"/>
              </a:solidFill>
              <a:effectLst>
                <a:outerShdw blurRad="50800" dist="39000" dir="5460000" algn="tl">
                  <a:srgbClr val="000000">
                    <a:alpha val="38000"/>
                  </a:srgbClr>
                </a:outerShdw>
              </a:effectLst>
            </a:endParaRPr>
          </a:p>
        </p:txBody>
      </p:sp>
      <p:sp>
        <p:nvSpPr>
          <p:cNvPr id="6" name="Rectangle 5"/>
          <p:cNvSpPr/>
          <p:nvPr/>
        </p:nvSpPr>
        <p:spPr>
          <a:xfrm>
            <a:off x="2906191" y="548680"/>
            <a:ext cx="3210431"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WELCOME</a:t>
            </a:r>
            <a:endParaRPr lang="en-US"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7" name="Rectangle 6"/>
          <p:cNvSpPr/>
          <p:nvPr/>
        </p:nvSpPr>
        <p:spPr>
          <a:xfrm>
            <a:off x="0" y="0"/>
            <a:ext cx="9144000" cy="332656"/>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525344"/>
            <a:ext cx="9144000" cy="332656"/>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3983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FINANCIAL INFO</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95536" y="980728"/>
            <a:ext cx="4536504" cy="400110"/>
          </a:xfrm>
          <a:prstGeom prst="rect">
            <a:avLst/>
          </a:prstGeom>
          <a:noFill/>
        </p:spPr>
        <p:txBody>
          <a:bodyPr wrap="square" rtlCol="0">
            <a:spAutoFit/>
          </a:bodyPr>
          <a:lstStyle/>
          <a:p>
            <a:r>
              <a:rPr lang="en-US" sz="2000" b="1" dirty="0" smtClean="0">
                <a:solidFill>
                  <a:srgbClr val="FF0000"/>
                </a:solidFill>
                <a:latin typeface="Cambria" pitchFamily="18" charset="0"/>
              </a:rPr>
              <a:t>AUDITED FINANCIALS: 2016-17:</a:t>
            </a:r>
            <a:endParaRPr lang="en-US" sz="2000" b="1" dirty="0">
              <a:solidFill>
                <a:srgbClr val="FF0000"/>
              </a:solidFill>
              <a:latin typeface="Cambria" pitchFamily="18" charset="0"/>
            </a:endParaRPr>
          </a:p>
        </p:txBody>
      </p:sp>
      <p:sp>
        <p:nvSpPr>
          <p:cNvPr id="10" name="Rectangle 9"/>
          <p:cNvSpPr/>
          <p:nvPr/>
        </p:nvSpPr>
        <p:spPr>
          <a:xfrm>
            <a:off x="0" y="6525344"/>
            <a:ext cx="9144000" cy="33265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nvGraphicFramePr>
        <p:xfrm>
          <a:off x="500033" y="1571613"/>
          <a:ext cx="8072495" cy="3429024"/>
        </p:xfrm>
        <a:graphic>
          <a:graphicData uri="http://schemas.openxmlformats.org/drawingml/2006/table">
            <a:tbl>
              <a:tblPr/>
              <a:tblGrid>
                <a:gridCol w="1865038"/>
                <a:gridCol w="1421717"/>
                <a:gridCol w="1637100"/>
                <a:gridCol w="1779078"/>
                <a:gridCol w="1369562"/>
              </a:tblGrid>
              <a:tr h="514839">
                <a:tc>
                  <a:txBody>
                    <a:bodyPr/>
                    <a:lstStyle/>
                    <a:p>
                      <a:pPr marL="0" algn="ctr" defTabSz="914400" rtl="0" eaLnBrk="1" latinLnBrk="0" hangingPunct="1">
                        <a:spcAft>
                          <a:spcPts val="0"/>
                        </a:spcAft>
                      </a:pPr>
                      <a:r>
                        <a:rPr lang="en-US" sz="2000" b="1" kern="1200" baseline="0" dirty="0">
                          <a:solidFill>
                            <a:schemeClr val="tx1"/>
                          </a:solidFill>
                          <a:latin typeface="Cambria" pitchFamily="18" charset="0"/>
                          <a:ea typeface="+mn-ea"/>
                          <a:cs typeface="+mn-cs"/>
                        </a:rPr>
                        <a:t>Year</a:t>
                      </a:r>
                      <a:endParaRPr lang="en-IN" sz="2000" b="1"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endParaRPr lang="en-IN" sz="2000" b="1"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1" kern="1200" baseline="0" dirty="0">
                          <a:solidFill>
                            <a:schemeClr val="tx1"/>
                          </a:solidFill>
                          <a:latin typeface="Cambria" pitchFamily="18" charset="0"/>
                          <a:ea typeface="+mn-ea"/>
                          <a:cs typeface="+mn-cs"/>
                        </a:rPr>
                        <a:t>Turnover</a:t>
                      </a:r>
                      <a:endParaRPr lang="en-IN" sz="2000" b="1"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1" kern="1200" baseline="0" dirty="0">
                          <a:solidFill>
                            <a:schemeClr val="tx1"/>
                          </a:solidFill>
                          <a:latin typeface="Cambria" pitchFamily="18" charset="0"/>
                          <a:ea typeface="+mn-ea"/>
                          <a:cs typeface="+mn-cs"/>
                        </a:rPr>
                        <a:t>PBT</a:t>
                      </a:r>
                      <a:endParaRPr lang="en-IN" sz="2000" b="1"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1" kern="1200" baseline="0" dirty="0">
                          <a:solidFill>
                            <a:schemeClr val="tx1"/>
                          </a:solidFill>
                          <a:latin typeface="Cambria" pitchFamily="18" charset="0"/>
                          <a:ea typeface="+mn-ea"/>
                          <a:cs typeface="+mn-cs"/>
                        </a:rPr>
                        <a:t>PAT</a:t>
                      </a:r>
                      <a:endParaRPr lang="en-IN" sz="2000" b="1"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839">
                <a:tc>
                  <a:txBody>
                    <a:bodyPr/>
                    <a:lstStyle/>
                    <a:p>
                      <a:pPr marL="0" algn="l" defTabSz="914400" rtl="0" eaLnBrk="1" latinLnBrk="0" hangingPunct="1">
                        <a:spcAft>
                          <a:spcPts val="0"/>
                        </a:spcAft>
                      </a:pPr>
                      <a:r>
                        <a:rPr lang="en-US" sz="2000" b="0" kern="1200" baseline="0" dirty="0">
                          <a:solidFill>
                            <a:schemeClr val="tx1"/>
                          </a:solidFill>
                          <a:latin typeface="Cambria" pitchFamily="18" charset="0"/>
                          <a:ea typeface="+mn-ea"/>
                          <a:cs typeface="+mn-cs"/>
                        </a:rPr>
                        <a:t>2016-17</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2000" b="0" kern="1200" baseline="0" dirty="0">
                          <a:solidFill>
                            <a:schemeClr val="tx1"/>
                          </a:solidFill>
                          <a:latin typeface="Cambria" pitchFamily="18" charset="0"/>
                          <a:ea typeface="+mn-ea"/>
                          <a:cs typeface="+mn-cs"/>
                        </a:rPr>
                        <a:t>Audited</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dirty="0">
                          <a:solidFill>
                            <a:schemeClr val="tx1"/>
                          </a:solidFill>
                          <a:latin typeface="Cambria" pitchFamily="18" charset="0"/>
                          <a:ea typeface="+mn-ea"/>
                          <a:cs typeface="+mn-cs"/>
                        </a:rPr>
                        <a:t>192.48</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a:solidFill>
                            <a:schemeClr val="tx1"/>
                          </a:solidFill>
                          <a:latin typeface="Cambria" pitchFamily="18" charset="0"/>
                          <a:ea typeface="+mn-ea"/>
                          <a:cs typeface="+mn-cs"/>
                        </a:rPr>
                        <a:t>12.21</a:t>
                      </a:r>
                      <a:endParaRPr lang="en-IN" sz="2000" b="0" kern="1200" baseline="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a:solidFill>
                            <a:schemeClr val="tx1"/>
                          </a:solidFill>
                          <a:latin typeface="Cambria" pitchFamily="18" charset="0"/>
                          <a:ea typeface="+mn-ea"/>
                          <a:cs typeface="+mn-cs"/>
                        </a:rPr>
                        <a:t>7.98</a:t>
                      </a:r>
                      <a:endParaRPr lang="en-IN" sz="2000" b="0" kern="1200" baseline="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839">
                <a:tc>
                  <a:txBody>
                    <a:bodyPr/>
                    <a:lstStyle/>
                    <a:p>
                      <a:pPr marL="0" algn="l" defTabSz="914400" rtl="0" eaLnBrk="1" latinLnBrk="0" hangingPunct="1">
                        <a:spcAft>
                          <a:spcPts val="0"/>
                        </a:spcAft>
                      </a:pPr>
                      <a:r>
                        <a:rPr lang="en-US" sz="2000" b="0" kern="1200" baseline="0" dirty="0">
                          <a:solidFill>
                            <a:schemeClr val="tx1"/>
                          </a:solidFill>
                          <a:latin typeface="Cambria" pitchFamily="18" charset="0"/>
                          <a:ea typeface="+mn-ea"/>
                          <a:cs typeface="+mn-cs"/>
                        </a:rPr>
                        <a:t>2017-18</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2000" b="0" kern="1200" baseline="0" dirty="0">
                          <a:solidFill>
                            <a:schemeClr val="tx1"/>
                          </a:solidFill>
                          <a:latin typeface="Cambria" pitchFamily="18" charset="0"/>
                          <a:ea typeface="+mn-ea"/>
                          <a:cs typeface="+mn-cs"/>
                        </a:rPr>
                        <a:t>Audited</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dirty="0">
                          <a:solidFill>
                            <a:schemeClr val="tx1"/>
                          </a:solidFill>
                          <a:latin typeface="Cambria" pitchFamily="18" charset="0"/>
                          <a:ea typeface="+mn-ea"/>
                          <a:cs typeface="+mn-cs"/>
                        </a:rPr>
                        <a:t>192.59</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a:solidFill>
                            <a:schemeClr val="tx1"/>
                          </a:solidFill>
                          <a:latin typeface="Cambria" pitchFamily="18" charset="0"/>
                          <a:ea typeface="+mn-ea"/>
                          <a:cs typeface="+mn-cs"/>
                        </a:rPr>
                        <a:t>11.21</a:t>
                      </a:r>
                      <a:endParaRPr lang="en-IN" sz="2000" b="0" kern="1200" baseline="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a:solidFill>
                            <a:schemeClr val="tx1"/>
                          </a:solidFill>
                          <a:latin typeface="Cambria" pitchFamily="18" charset="0"/>
                          <a:ea typeface="+mn-ea"/>
                          <a:cs typeface="+mn-cs"/>
                        </a:rPr>
                        <a:t>7.33</a:t>
                      </a:r>
                      <a:endParaRPr lang="en-IN" sz="2000" b="0" kern="1200" baseline="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4829">
                <a:tc>
                  <a:txBody>
                    <a:bodyPr/>
                    <a:lstStyle/>
                    <a:p>
                      <a:pPr marL="0" algn="l" defTabSz="914400" rtl="0" eaLnBrk="1" latinLnBrk="0" hangingPunct="1">
                        <a:spcAft>
                          <a:spcPts val="0"/>
                        </a:spcAft>
                      </a:pPr>
                      <a:r>
                        <a:rPr lang="en-US" sz="2000" b="0" kern="1200" baseline="0" dirty="0">
                          <a:solidFill>
                            <a:schemeClr val="tx1"/>
                          </a:solidFill>
                          <a:latin typeface="Cambria" pitchFamily="18" charset="0"/>
                          <a:ea typeface="+mn-ea"/>
                          <a:cs typeface="+mn-cs"/>
                        </a:rPr>
                        <a:t>2018-19 Till Nov’18</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2000" b="0" kern="1200" baseline="0" dirty="0">
                          <a:solidFill>
                            <a:schemeClr val="tx1"/>
                          </a:solidFill>
                          <a:latin typeface="Cambria" pitchFamily="18" charset="0"/>
                          <a:ea typeface="+mn-ea"/>
                          <a:cs typeface="+mn-cs"/>
                        </a:rPr>
                        <a:t>Provisional</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dirty="0">
                          <a:solidFill>
                            <a:schemeClr val="tx1"/>
                          </a:solidFill>
                          <a:latin typeface="Cambria" pitchFamily="18" charset="0"/>
                          <a:ea typeface="+mn-ea"/>
                          <a:cs typeface="+mn-cs"/>
                        </a:rPr>
                        <a:t>220.00</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dirty="0">
                          <a:solidFill>
                            <a:schemeClr val="tx1"/>
                          </a:solidFill>
                          <a:latin typeface="Cambria" pitchFamily="18" charset="0"/>
                          <a:ea typeface="+mn-ea"/>
                          <a:cs typeface="+mn-cs"/>
                        </a:rPr>
                        <a:t>13.67</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a:solidFill>
                            <a:schemeClr val="tx1"/>
                          </a:solidFill>
                          <a:latin typeface="Cambria" pitchFamily="18" charset="0"/>
                          <a:ea typeface="+mn-ea"/>
                          <a:cs typeface="+mn-cs"/>
                        </a:rPr>
                        <a:t>11.24</a:t>
                      </a:r>
                      <a:endParaRPr lang="en-IN" sz="2000" b="0" kern="1200" baseline="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839">
                <a:tc>
                  <a:txBody>
                    <a:bodyPr/>
                    <a:lstStyle/>
                    <a:p>
                      <a:pPr marL="0" algn="l" defTabSz="914400" rtl="0" eaLnBrk="1" latinLnBrk="0" hangingPunct="1">
                        <a:spcAft>
                          <a:spcPts val="0"/>
                        </a:spcAft>
                      </a:pPr>
                      <a:r>
                        <a:rPr lang="en-US" sz="2000" b="0" kern="1200" baseline="0">
                          <a:solidFill>
                            <a:schemeClr val="tx1"/>
                          </a:solidFill>
                          <a:latin typeface="Cambria" pitchFamily="18" charset="0"/>
                          <a:ea typeface="+mn-ea"/>
                          <a:cs typeface="+mn-cs"/>
                        </a:rPr>
                        <a:t>2018-19</a:t>
                      </a:r>
                      <a:endParaRPr lang="en-IN" sz="2000" b="0" kern="1200" baseline="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2000" b="0" kern="1200" baseline="0">
                          <a:solidFill>
                            <a:schemeClr val="tx1"/>
                          </a:solidFill>
                          <a:latin typeface="Cambria" pitchFamily="18" charset="0"/>
                          <a:ea typeface="+mn-ea"/>
                          <a:cs typeface="+mn-cs"/>
                        </a:rPr>
                        <a:t>Estimated</a:t>
                      </a:r>
                      <a:endParaRPr lang="en-IN" sz="2000" b="0" kern="1200" baseline="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dirty="0">
                          <a:solidFill>
                            <a:schemeClr val="tx1"/>
                          </a:solidFill>
                          <a:latin typeface="Cambria" pitchFamily="18" charset="0"/>
                          <a:ea typeface="+mn-ea"/>
                          <a:cs typeface="+mn-cs"/>
                        </a:rPr>
                        <a:t>300.00</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dirty="0">
                          <a:solidFill>
                            <a:schemeClr val="tx1"/>
                          </a:solidFill>
                          <a:latin typeface="Cambria" pitchFamily="18" charset="0"/>
                          <a:ea typeface="+mn-ea"/>
                          <a:cs typeface="+mn-cs"/>
                        </a:rPr>
                        <a:t>19.40</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dirty="0">
                          <a:solidFill>
                            <a:schemeClr val="tx1"/>
                          </a:solidFill>
                          <a:latin typeface="Cambria" pitchFamily="18" charset="0"/>
                          <a:ea typeface="+mn-ea"/>
                          <a:cs typeface="+mn-cs"/>
                        </a:rPr>
                        <a:t>13.19</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839">
                <a:tc>
                  <a:txBody>
                    <a:bodyPr/>
                    <a:lstStyle/>
                    <a:p>
                      <a:pPr marL="0" algn="l" defTabSz="914400" rtl="0" eaLnBrk="1" latinLnBrk="0" hangingPunct="1">
                        <a:spcAft>
                          <a:spcPts val="0"/>
                        </a:spcAft>
                      </a:pPr>
                      <a:r>
                        <a:rPr lang="en-US" sz="2000" b="0" kern="1200" baseline="0" dirty="0">
                          <a:solidFill>
                            <a:schemeClr val="tx1"/>
                          </a:solidFill>
                          <a:latin typeface="Cambria" pitchFamily="18" charset="0"/>
                          <a:ea typeface="+mn-ea"/>
                          <a:cs typeface="+mn-cs"/>
                        </a:rPr>
                        <a:t>2019-20</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2000" b="0" kern="1200" baseline="0">
                          <a:solidFill>
                            <a:schemeClr val="tx1"/>
                          </a:solidFill>
                          <a:latin typeface="Cambria" pitchFamily="18" charset="0"/>
                          <a:ea typeface="+mn-ea"/>
                          <a:cs typeface="+mn-cs"/>
                        </a:rPr>
                        <a:t>Projected</a:t>
                      </a:r>
                      <a:endParaRPr lang="en-IN" sz="2000" b="0" kern="1200" baseline="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dirty="0">
                          <a:solidFill>
                            <a:schemeClr val="tx1"/>
                          </a:solidFill>
                          <a:latin typeface="Cambria" pitchFamily="18" charset="0"/>
                          <a:ea typeface="+mn-ea"/>
                          <a:cs typeface="+mn-cs"/>
                        </a:rPr>
                        <a:t>400.00</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dirty="0">
                          <a:solidFill>
                            <a:schemeClr val="tx1"/>
                          </a:solidFill>
                          <a:latin typeface="Cambria" pitchFamily="18" charset="0"/>
                          <a:ea typeface="+mn-ea"/>
                          <a:cs typeface="+mn-cs"/>
                        </a:rPr>
                        <a:t>26.87</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2000" b="0" kern="1200" baseline="0" dirty="0">
                          <a:solidFill>
                            <a:schemeClr val="tx1"/>
                          </a:solidFill>
                          <a:latin typeface="Cambria" pitchFamily="18" charset="0"/>
                          <a:ea typeface="+mn-ea"/>
                          <a:cs typeface="+mn-cs"/>
                        </a:rPr>
                        <a:t>18.77</a:t>
                      </a:r>
                      <a:endParaRPr lang="en-IN" sz="2000" b="0" kern="1200" baseline="0" dirty="0">
                        <a:solidFill>
                          <a:schemeClr val="tx1"/>
                        </a:solidFill>
                        <a:latin typeface="Cambri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3983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FINANCIAL INFO</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95536" y="980728"/>
            <a:ext cx="4536504" cy="400110"/>
          </a:xfrm>
          <a:prstGeom prst="rect">
            <a:avLst/>
          </a:prstGeom>
          <a:noFill/>
        </p:spPr>
        <p:txBody>
          <a:bodyPr wrap="square" rtlCol="0">
            <a:spAutoFit/>
          </a:bodyPr>
          <a:lstStyle/>
          <a:p>
            <a:r>
              <a:rPr lang="en-US" sz="2000" b="1" dirty="0" smtClean="0">
                <a:solidFill>
                  <a:srgbClr val="FF0000"/>
                </a:solidFill>
                <a:latin typeface="Cambria" pitchFamily="18" charset="0"/>
              </a:rPr>
              <a:t>CREDIT LIMITS FROM BANKS:</a:t>
            </a:r>
            <a:endParaRPr lang="en-US" sz="2000" b="1" dirty="0">
              <a:solidFill>
                <a:srgbClr val="FF0000"/>
              </a:solidFill>
              <a:latin typeface="Cambria" pitchFamily="18" charset="0"/>
            </a:endParaRPr>
          </a:p>
        </p:txBody>
      </p:sp>
      <p:graphicFrame>
        <p:nvGraphicFramePr>
          <p:cNvPr id="8" name="Table 7"/>
          <p:cNvGraphicFramePr>
            <a:graphicFrameLocks noGrp="1"/>
          </p:cNvGraphicFramePr>
          <p:nvPr/>
        </p:nvGraphicFramePr>
        <p:xfrm>
          <a:off x="539552" y="1628800"/>
          <a:ext cx="7920879" cy="3132544"/>
        </p:xfrm>
        <a:graphic>
          <a:graphicData uri="http://schemas.openxmlformats.org/drawingml/2006/table">
            <a:tbl>
              <a:tblPr firstRow="1" bandRow="1">
                <a:tableStyleId>{5C22544A-7EE6-4342-B048-85BDC9FD1C3A}</a:tableStyleId>
              </a:tblPr>
              <a:tblGrid>
                <a:gridCol w="3816424"/>
                <a:gridCol w="2016224"/>
                <a:gridCol w="2088231"/>
              </a:tblGrid>
              <a:tr h="370840">
                <a:tc>
                  <a:txBody>
                    <a:bodyPr/>
                    <a:lstStyle/>
                    <a:p>
                      <a:pPr algn="ctr"/>
                      <a:r>
                        <a:rPr lang="en-US" sz="2000" dirty="0" smtClean="0">
                          <a:solidFill>
                            <a:srgbClr val="00B050"/>
                          </a:solidFill>
                          <a:latin typeface="Cambria" pitchFamily="18" charset="0"/>
                        </a:rPr>
                        <a:t>NAME OF BANK &amp; ADDRESS</a:t>
                      </a:r>
                      <a:endParaRPr lang="en-US" sz="2000" dirty="0">
                        <a:solidFill>
                          <a:srgbClr val="00B050"/>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smtClean="0">
                          <a:solidFill>
                            <a:srgbClr val="00B050"/>
                          </a:solidFill>
                          <a:latin typeface="Cambria" pitchFamily="18" charset="0"/>
                        </a:rPr>
                        <a:t>FUND BASED LIMIT</a:t>
                      </a:r>
                      <a:endParaRPr lang="en-US" sz="2000" dirty="0">
                        <a:solidFill>
                          <a:srgbClr val="00B050"/>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smtClean="0">
                          <a:solidFill>
                            <a:srgbClr val="00B050"/>
                          </a:solidFill>
                          <a:latin typeface="Cambria" pitchFamily="18" charset="0"/>
                        </a:rPr>
                        <a:t>NON-FUND BASED LIMIT</a:t>
                      </a:r>
                      <a:endParaRPr lang="en-US" sz="2000" dirty="0">
                        <a:solidFill>
                          <a:srgbClr val="00B050"/>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23096">
                <a:tc>
                  <a:txBody>
                    <a:bodyPr/>
                    <a:lstStyle/>
                    <a:p>
                      <a:pPr algn="l"/>
                      <a:r>
                        <a:rPr lang="en-US" sz="2000" b="0" dirty="0" smtClean="0">
                          <a:solidFill>
                            <a:schemeClr val="tx1"/>
                          </a:solidFill>
                          <a:latin typeface="Cambria" pitchFamily="18" charset="0"/>
                        </a:rPr>
                        <a:t>STATE</a:t>
                      </a:r>
                      <a:r>
                        <a:rPr lang="en-US" sz="2000" b="0" baseline="0" dirty="0" smtClean="0">
                          <a:solidFill>
                            <a:schemeClr val="tx1"/>
                          </a:solidFill>
                          <a:latin typeface="Cambria" pitchFamily="18" charset="0"/>
                        </a:rPr>
                        <a:t> BANK OF HYDERABAD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chemeClr val="tx1"/>
                          </a:solidFill>
                          <a:latin typeface="Cambria" pitchFamily="18" charset="0"/>
                        </a:rPr>
                        <a:t>10 Cr</a:t>
                      </a:r>
                      <a:endParaRPr lang="en-US" sz="2000" b="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chemeClr val="tx1"/>
                          </a:solidFill>
                          <a:latin typeface="Cambria" pitchFamily="18" charset="0"/>
                        </a:rPr>
                        <a:t>33 Cr</a:t>
                      </a:r>
                      <a:endParaRPr lang="en-US" sz="2000" b="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04056">
                <a:tc>
                  <a:txBody>
                    <a:bodyPr/>
                    <a:lstStyle/>
                    <a:p>
                      <a:pPr algn="l"/>
                      <a:r>
                        <a:rPr lang="en-US" sz="2000" b="0" baseline="0" dirty="0" smtClean="0">
                          <a:solidFill>
                            <a:schemeClr val="tx1"/>
                          </a:solidFill>
                          <a:latin typeface="Cambria" pitchFamily="18" charset="0"/>
                        </a:rPr>
                        <a:t>SYNDICATE BANK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chemeClr val="tx1"/>
                          </a:solidFill>
                          <a:latin typeface="Cambria" pitchFamily="18" charset="0"/>
                        </a:rPr>
                        <a:t>5 Cr</a:t>
                      </a:r>
                      <a:endParaRPr lang="en-US" sz="2000" b="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chemeClr val="tx1"/>
                          </a:solidFill>
                          <a:latin typeface="Cambria" pitchFamily="18" charset="0"/>
                        </a:rPr>
                        <a:t>22 Cr</a:t>
                      </a:r>
                      <a:endParaRPr lang="en-US" sz="2000" b="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04056">
                <a:tc>
                  <a:txBody>
                    <a:bodyPr/>
                    <a:lstStyle/>
                    <a:p>
                      <a:pPr algn="l"/>
                      <a:r>
                        <a:rPr lang="en-US" sz="2000" b="0" baseline="0" dirty="0" smtClean="0">
                          <a:solidFill>
                            <a:schemeClr val="tx1"/>
                          </a:solidFill>
                          <a:latin typeface="Cambria" pitchFamily="18" charset="0"/>
                        </a:rPr>
                        <a:t>KOTAK MAHINDRA BANK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chemeClr val="tx1"/>
                          </a:solidFill>
                          <a:latin typeface="Cambria" pitchFamily="18" charset="0"/>
                        </a:rPr>
                        <a:t>5 Cr</a:t>
                      </a:r>
                      <a:endParaRPr lang="en-US" sz="2000" b="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chemeClr val="tx1"/>
                          </a:solidFill>
                          <a:latin typeface="Cambria" pitchFamily="18" charset="0"/>
                        </a:rPr>
                        <a:t>18 Cr</a:t>
                      </a:r>
                      <a:endParaRPr lang="en-US" sz="2000" b="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04056">
                <a:tc>
                  <a:txBody>
                    <a:bodyPr/>
                    <a:lstStyle/>
                    <a:p>
                      <a:pPr algn="l"/>
                      <a:r>
                        <a:rPr lang="en-US" sz="2000" b="0" baseline="0" dirty="0" smtClean="0">
                          <a:solidFill>
                            <a:schemeClr val="tx1"/>
                          </a:solidFill>
                          <a:latin typeface="Cambria" pitchFamily="18" charset="0"/>
                        </a:rPr>
                        <a:t>YES BANK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chemeClr val="tx1"/>
                          </a:solidFill>
                          <a:latin typeface="Cambria" pitchFamily="18" charset="0"/>
                        </a:rPr>
                        <a:t>5 Cr</a:t>
                      </a:r>
                      <a:endParaRPr lang="en-US" sz="2000" b="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chemeClr val="tx1"/>
                          </a:solidFill>
                          <a:latin typeface="Cambria" pitchFamily="18" charset="0"/>
                        </a:rPr>
                        <a:t>15 Cr</a:t>
                      </a:r>
                      <a:endParaRPr lang="en-US" sz="2000" b="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r"/>
                      <a:r>
                        <a:rPr lang="en-US" sz="2000" b="1" baseline="0" dirty="0" smtClean="0">
                          <a:solidFill>
                            <a:schemeClr val="tx1"/>
                          </a:solidFill>
                          <a:latin typeface="Cambria" pitchFamily="18" charset="0"/>
                        </a:rPr>
                        <a:t>TOTAL LIMITS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dirty="0" smtClean="0">
                          <a:solidFill>
                            <a:schemeClr val="tx1"/>
                          </a:solidFill>
                          <a:latin typeface="Cambria" pitchFamily="18" charset="0"/>
                        </a:rPr>
                        <a:t>25 Cr</a:t>
                      </a:r>
                      <a:endParaRPr lang="en-US" sz="2000" b="1"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dirty="0" smtClean="0">
                          <a:solidFill>
                            <a:schemeClr val="tx1"/>
                          </a:solidFill>
                          <a:latin typeface="Cambria" pitchFamily="18" charset="0"/>
                        </a:rPr>
                        <a:t>88 Cr</a:t>
                      </a:r>
                      <a:endParaRPr lang="en-US" sz="2000" b="1"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9" name="Rectangle 8"/>
          <p:cNvSpPr/>
          <p:nvPr/>
        </p:nvSpPr>
        <p:spPr>
          <a:xfrm>
            <a:off x="0" y="6525344"/>
            <a:ext cx="9144000" cy="33265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3983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EXTERNAL RATING</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6525344"/>
            <a:ext cx="9144000" cy="33265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nvGraphicFramePr>
        <p:xfrm>
          <a:off x="1524000" y="1397000"/>
          <a:ext cx="5832648" cy="2035264"/>
        </p:xfrm>
        <a:graphic>
          <a:graphicData uri="http://schemas.openxmlformats.org/drawingml/2006/table">
            <a:tbl>
              <a:tblPr firstRow="1" bandRow="1">
                <a:tableStyleId>{5C22544A-7EE6-4342-B048-85BDC9FD1C3A}</a:tableStyleId>
              </a:tblPr>
              <a:tblGrid>
                <a:gridCol w="3816424"/>
                <a:gridCol w="2016224"/>
              </a:tblGrid>
              <a:tr h="523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kern="1200" baseline="0" dirty="0" smtClean="0">
                          <a:solidFill>
                            <a:schemeClr val="tx1"/>
                          </a:solidFill>
                          <a:latin typeface="Cambria" pitchFamily="18" charset="0"/>
                          <a:ea typeface="+mn-ea"/>
                          <a:cs typeface="+mn-cs"/>
                        </a:rPr>
                        <a:t>RATING AGENCY </a:t>
                      </a:r>
                      <a:r>
                        <a:rPr lang="en-US" sz="1800" b="1" kern="1200" dirty="0" smtClean="0">
                          <a:solidFill>
                            <a:schemeClr val="lt1"/>
                          </a:solidFill>
                          <a:latin typeface="+mn-lt"/>
                          <a:ea typeface="+mn-ea"/>
                          <a:cs typeface="+mn-cs"/>
                        </a:rPr>
                        <a:t>g Agency</a:t>
                      </a:r>
                      <a:endParaRPr lang="en-US" sz="2000" b="0" baseline="0" dirty="0" smtClean="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chemeClr val="tx1"/>
                          </a:solidFill>
                          <a:latin typeface="Cambria" pitchFamily="18" charset="0"/>
                        </a:rPr>
                        <a:t>ICRA</a:t>
                      </a:r>
                      <a:endParaRPr lang="en-US" sz="2000" b="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04056">
                <a:tc>
                  <a:txBody>
                    <a:bodyPr/>
                    <a:lstStyle/>
                    <a:p>
                      <a:pPr algn="l"/>
                      <a:r>
                        <a:rPr lang="en-US" sz="1800" b="0" kern="1200" baseline="0" dirty="0" smtClean="0">
                          <a:solidFill>
                            <a:schemeClr val="tx1"/>
                          </a:solidFill>
                          <a:latin typeface="Cambria" pitchFamily="18" charset="0"/>
                          <a:ea typeface="+mn-ea"/>
                          <a:cs typeface="+mn-cs"/>
                        </a:rPr>
                        <a:t>Line of Credit from Banks for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chemeClr val="tx1"/>
                          </a:solidFill>
                          <a:latin typeface="Cambria" pitchFamily="18" charset="0"/>
                        </a:rPr>
                        <a:t>180.00 Cr</a:t>
                      </a:r>
                      <a:endParaRPr lang="en-US" sz="2000" b="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04056">
                <a:tc>
                  <a:txBody>
                    <a:bodyPr/>
                    <a:lstStyle/>
                    <a:p>
                      <a:pPr algn="l"/>
                      <a:r>
                        <a:rPr lang="en-US" sz="2000" b="0" baseline="0" dirty="0" smtClean="0">
                          <a:solidFill>
                            <a:schemeClr val="tx1"/>
                          </a:solidFill>
                          <a:latin typeface="Cambria" pitchFamily="18" charset="0"/>
                        </a:rPr>
                        <a:t>Date of Rating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chemeClr val="tx1"/>
                          </a:solidFill>
                          <a:latin typeface="Cambria" pitchFamily="18" charset="0"/>
                        </a:rPr>
                        <a:t>29.07.2018</a:t>
                      </a:r>
                      <a:endParaRPr lang="en-US" sz="2000" b="0"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04056">
                <a:tc>
                  <a:txBody>
                    <a:bodyPr/>
                    <a:lstStyle/>
                    <a:p>
                      <a:pPr algn="l"/>
                      <a:r>
                        <a:rPr lang="en-US" sz="2000" b="1" baseline="0" dirty="0" smtClean="0">
                          <a:solidFill>
                            <a:schemeClr val="tx1"/>
                          </a:solidFill>
                          <a:latin typeface="Cambria" pitchFamily="18" charset="0"/>
                        </a:rPr>
                        <a:t>RATING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dirty="0" smtClean="0">
                          <a:solidFill>
                            <a:schemeClr val="tx1"/>
                          </a:solidFill>
                          <a:latin typeface="Cambria" pitchFamily="18" charset="0"/>
                        </a:rPr>
                        <a:t>BBB</a:t>
                      </a:r>
                      <a:endParaRPr lang="en-US" sz="2000" b="1" dirty="0">
                        <a:solidFill>
                          <a:schemeClr val="tx1"/>
                        </a:solidFill>
                        <a:latin typeface="Cambr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WORKS COMPLETED</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nvGraphicFramePr>
        <p:xfrm>
          <a:off x="323527" y="1117312"/>
          <a:ext cx="8424937" cy="4759960"/>
        </p:xfrm>
        <a:graphic>
          <a:graphicData uri="http://schemas.openxmlformats.org/drawingml/2006/table">
            <a:tbl>
              <a:tblPr firstRow="1" bandRow="1">
                <a:tableStyleId>{5C22544A-7EE6-4342-B048-85BDC9FD1C3A}</a:tableStyleId>
              </a:tblPr>
              <a:tblGrid>
                <a:gridCol w="576064"/>
                <a:gridCol w="6480720"/>
                <a:gridCol w="1368153"/>
              </a:tblGrid>
              <a:tr h="370840">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VALUE</a:t>
                      </a:r>
                    </a:p>
                    <a:p>
                      <a:pPr algn="ctr"/>
                      <a:r>
                        <a:rPr lang="en-US" dirty="0" smtClean="0">
                          <a:ln>
                            <a:noFill/>
                          </a:ln>
                          <a:solidFill>
                            <a:srgbClr val="FF0000"/>
                          </a:solidFill>
                          <a:latin typeface="Cambria" pitchFamily="18" charset="0"/>
                        </a:rPr>
                        <a:t> (In </a:t>
                      </a:r>
                      <a:r>
                        <a:rPr lang="en-US" baseline="0" dirty="0" smtClean="0">
                          <a:ln>
                            <a:noFill/>
                          </a:ln>
                          <a:solidFill>
                            <a:srgbClr val="FF0000"/>
                          </a:solidFill>
                          <a:latin typeface="Cambria" pitchFamily="18" charset="0"/>
                        </a:rPr>
                        <a:t>Crore)</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01.</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Rehabilitation</a:t>
                      </a:r>
                      <a:r>
                        <a:rPr lang="en-US" baseline="0" dirty="0" smtClean="0">
                          <a:ln>
                            <a:noFill/>
                          </a:ln>
                          <a:solidFill>
                            <a:schemeClr val="tx1"/>
                          </a:solidFill>
                          <a:latin typeface="Cambria" pitchFamily="18" charset="0"/>
                        </a:rPr>
                        <a:t> and Modernization of Distributory system under Distributory Committee No.8, </a:t>
                      </a:r>
                      <a:r>
                        <a:rPr lang="en-US" baseline="0" dirty="0" err="1" smtClean="0">
                          <a:ln>
                            <a:noFill/>
                          </a:ln>
                          <a:solidFill>
                            <a:schemeClr val="tx1"/>
                          </a:solidFill>
                          <a:latin typeface="Cambria" pitchFamily="18" charset="0"/>
                        </a:rPr>
                        <a:t>Krosuru</a:t>
                      </a:r>
                      <a:r>
                        <a:rPr lang="en-US" baseline="0" dirty="0" smtClean="0">
                          <a:ln>
                            <a:noFill/>
                          </a:ln>
                          <a:solidFill>
                            <a:schemeClr val="tx1"/>
                          </a:solidFill>
                          <a:latin typeface="Cambria" pitchFamily="18" charset="0"/>
                        </a:rPr>
                        <a:t> of </a:t>
                      </a:r>
                      <a:r>
                        <a:rPr lang="en-US" baseline="0" dirty="0" err="1" smtClean="0">
                          <a:ln>
                            <a:noFill/>
                          </a:ln>
                          <a:solidFill>
                            <a:schemeClr val="tx1"/>
                          </a:solidFill>
                          <a:latin typeface="Cambria" pitchFamily="18" charset="0"/>
                        </a:rPr>
                        <a:t>Nagarjuna</a:t>
                      </a:r>
                      <a:r>
                        <a:rPr lang="en-US" baseline="0" dirty="0" smtClean="0">
                          <a:ln>
                            <a:noFill/>
                          </a:ln>
                          <a:solidFill>
                            <a:schemeClr val="tx1"/>
                          </a:solidFill>
                          <a:latin typeface="Cambria" pitchFamily="18" charset="0"/>
                        </a:rPr>
                        <a:t> </a:t>
                      </a:r>
                      <a:r>
                        <a:rPr lang="en-US" baseline="0" dirty="0" err="1" smtClean="0">
                          <a:ln>
                            <a:noFill/>
                          </a:ln>
                          <a:solidFill>
                            <a:schemeClr val="tx1"/>
                          </a:solidFill>
                          <a:latin typeface="Cambria" pitchFamily="18" charset="0"/>
                        </a:rPr>
                        <a:t>Sagar</a:t>
                      </a:r>
                      <a:r>
                        <a:rPr lang="en-US" baseline="0" dirty="0" smtClean="0">
                          <a:ln>
                            <a:noFill/>
                          </a:ln>
                          <a:solidFill>
                            <a:schemeClr val="tx1"/>
                          </a:solidFill>
                          <a:latin typeface="Cambria" pitchFamily="18" charset="0"/>
                        </a:rPr>
                        <a:t> Canal, AP.</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24.89</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02.</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Construction of Earth work, Lining,</a:t>
                      </a:r>
                      <a:r>
                        <a:rPr lang="en-US" baseline="0" dirty="0" smtClean="0">
                          <a:ln>
                            <a:noFill/>
                          </a:ln>
                          <a:solidFill>
                            <a:schemeClr val="tx1"/>
                          </a:solidFill>
                          <a:latin typeface="Cambria" pitchFamily="18" charset="0"/>
                        </a:rPr>
                        <a:t> WBM Road and Structures of </a:t>
                      </a:r>
                      <a:r>
                        <a:rPr lang="en-US" baseline="0" dirty="0" err="1" smtClean="0">
                          <a:ln>
                            <a:noFill/>
                          </a:ln>
                          <a:solidFill>
                            <a:schemeClr val="tx1"/>
                          </a:solidFill>
                          <a:latin typeface="Cambria" pitchFamily="18" charset="0"/>
                        </a:rPr>
                        <a:t>Rajnagar</a:t>
                      </a:r>
                      <a:r>
                        <a:rPr lang="en-US" baseline="0" dirty="0" smtClean="0">
                          <a:ln>
                            <a:noFill/>
                          </a:ln>
                          <a:solidFill>
                            <a:schemeClr val="tx1"/>
                          </a:solidFill>
                          <a:latin typeface="Cambria" pitchFamily="18" charset="0"/>
                        </a:rPr>
                        <a:t> Sub-Distributory (OR-54 &amp; 56) of </a:t>
                      </a:r>
                      <a:r>
                        <a:rPr lang="en-US" baseline="0" dirty="0" err="1" smtClean="0">
                          <a:ln>
                            <a:noFill/>
                          </a:ln>
                          <a:solidFill>
                            <a:schemeClr val="tx1"/>
                          </a:solidFill>
                          <a:latin typeface="Cambria" pitchFamily="18" charset="0"/>
                        </a:rPr>
                        <a:t>Chandil</a:t>
                      </a:r>
                      <a:r>
                        <a:rPr lang="en-US" baseline="0" dirty="0" smtClean="0">
                          <a:ln>
                            <a:noFill/>
                          </a:ln>
                          <a:solidFill>
                            <a:schemeClr val="tx1"/>
                          </a:solidFill>
                          <a:latin typeface="Cambria" pitchFamily="18" charset="0"/>
                        </a:rPr>
                        <a:t> Left Main Canal.</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smtClean="0">
                          <a:ln>
                            <a:noFill/>
                          </a:ln>
                          <a:solidFill>
                            <a:schemeClr val="tx1"/>
                          </a:solidFill>
                          <a:latin typeface="Cambria" pitchFamily="18" charset="0"/>
                        </a:rPr>
                        <a:t>87.82</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03.</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Construction and</a:t>
                      </a:r>
                      <a:r>
                        <a:rPr lang="en-US" baseline="0" dirty="0" smtClean="0">
                          <a:ln>
                            <a:noFill/>
                          </a:ln>
                          <a:solidFill>
                            <a:schemeClr val="tx1"/>
                          </a:solidFill>
                          <a:latin typeface="Cambria" pitchFamily="18" charset="0"/>
                        </a:rPr>
                        <a:t> widening of existing BT Road from </a:t>
                      </a:r>
                      <a:r>
                        <a:rPr lang="en-US" baseline="0" dirty="0" err="1" smtClean="0">
                          <a:ln>
                            <a:noFill/>
                          </a:ln>
                          <a:solidFill>
                            <a:schemeClr val="tx1"/>
                          </a:solidFill>
                          <a:latin typeface="Cambria" pitchFamily="18" charset="0"/>
                        </a:rPr>
                        <a:t>Sattenapalli</a:t>
                      </a:r>
                      <a:r>
                        <a:rPr lang="en-US" baseline="0" dirty="0" smtClean="0">
                          <a:ln>
                            <a:noFill/>
                          </a:ln>
                          <a:solidFill>
                            <a:schemeClr val="tx1"/>
                          </a:solidFill>
                          <a:latin typeface="Cambria" pitchFamily="18" charset="0"/>
                        </a:rPr>
                        <a:t> to </a:t>
                      </a:r>
                      <a:r>
                        <a:rPr lang="en-US" baseline="0" dirty="0" err="1" smtClean="0">
                          <a:ln>
                            <a:noFill/>
                          </a:ln>
                          <a:solidFill>
                            <a:schemeClr val="tx1"/>
                          </a:solidFill>
                          <a:latin typeface="Cambria" pitchFamily="18" charset="0"/>
                        </a:rPr>
                        <a:t>Amaravathi</a:t>
                      </a:r>
                      <a:r>
                        <a:rPr lang="en-US" baseline="0" dirty="0" smtClean="0">
                          <a:ln>
                            <a:noFill/>
                          </a:ln>
                          <a:solidFill>
                            <a:schemeClr val="tx1"/>
                          </a:solidFill>
                          <a:latin typeface="Cambria" pitchFamily="18" charset="0"/>
                        </a:rPr>
                        <a:t> in Guntur District, AP.</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31.16</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04.</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Sand and Sludge Dredging in </a:t>
                      </a:r>
                      <a:r>
                        <a:rPr lang="en-US" dirty="0" err="1" smtClean="0">
                          <a:ln>
                            <a:noFill/>
                          </a:ln>
                          <a:solidFill>
                            <a:schemeClr val="tx1"/>
                          </a:solidFill>
                          <a:latin typeface="Cambria" pitchFamily="18" charset="0"/>
                        </a:rPr>
                        <a:t>Nagarjuna</a:t>
                      </a:r>
                      <a:r>
                        <a:rPr lang="en-US" dirty="0" smtClean="0">
                          <a:ln>
                            <a:noFill/>
                          </a:ln>
                          <a:solidFill>
                            <a:schemeClr val="tx1"/>
                          </a:solidFill>
                          <a:latin typeface="Cambria" pitchFamily="18" charset="0"/>
                        </a:rPr>
                        <a:t> </a:t>
                      </a:r>
                      <a:r>
                        <a:rPr lang="en-US" dirty="0" err="1" smtClean="0">
                          <a:ln>
                            <a:noFill/>
                          </a:ln>
                          <a:solidFill>
                            <a:schemeClr val="tx1"/>
                          </a:solidFill>
                          <a:latin typeface="Cambria" pitchFamily="18" charset="0"/>
                        </a:rPr>
                        <a:t>Sagar</a:t>
                      </a:r>
                      <a:r>
                        <a:rPr lang="en-US" dirty="0" smtClean="0">
                          <a:ln>
                            <a:noFill/>
                          </a:ln>
                          <a:solidFill>
                            <a:schemeClr val="tx1"/>
                          </a:solidFill>
                          <a:latin typeface="Cambria" pitchFamily="18" charset="0"/>
                        </a:rPr>
                        <a:t> Dam.</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16.39</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05.</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Repairs,</a:t>
                      </a:r>
                      <a:r>
                        <a:rPr lang="en-US" baseline="0" dirty="0" smtClean="0">
                          <a:ln>
                            <a:noFill/>
                          </a:ln>
                          <a:solidFill>
                            <a:schemeClr val="tx1"/>
                          </a:solidFill>
                          <a:latin typeface="Cambria" pitchFamily="18" charset="0"/>
                        </a:rPr>
                        <a:t> Widening and </a:t>
                      </a:r>
                      <a:r>
                        <a:rPr lang="en-US" baseline="0" dirty="0" err="1" smtClean="0">
                          <a:ln>
                            <a:noFill/>
                          </a:ln>
                          <a:solidFill>
                            <a:schemeClr val="tx1"/>
                          </a:solidFill>
                          <a:latin typeface="Cambria" pitchFamily="18" charset="0"/>
                        </a:rPr>
                        <a:t>Desiltation</a:t>
                      </a:r>
                      <a:r>
                        <a:rPr lang="en-US" baseline="0" dirty="0" smtClean="0">
                          <a:ln>
                            <a:noFill/>
                          </a:ln>
                          <a:solidFill>
                            <a:schemeClr val="tx1"/>
                          </a:solidFill>
                          <a:latin typeface="Cambria" pitchFamily="18" charset="0"/>
                        </a:rPr>
                        <a:t> of </a:t>
                      </a:r>
                      <a:r>
                        <a:rPr lang="en-US" baseline="0" dirty="0" err="1" smtClean="0">
                          <a:ln>
                            <a:noFill/>
                          </a:ln>
                          <a:solidFill>
                            <a:schemeClr val="tx1"/>
                          </a:solidFill>
                          <a:latin typeface="Cambria" pitchFamily="18" charset="0"/>
                        </a:rPr>
                        <a:t>Bhadrikal</a:t>
                      </a:r>
                      <a:r>
                        <a:rPr lang="en-US" baseline="0" dirty="0" smtClean="0">
                          <a:ln>
                            <a:noFill/>
                          </a:ln>
                          <a:solidFill>
                            <a:schemeClr val="tx1"/>
                          </a:solidFill>
                          <a:latin typeface="Cambria" pitchFamily="18" charset="0"/>
                        </a:rPr>
                        <a:t> Tank, Warangal Town, Warangal District.</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12.48</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06.</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Formation</a:t>
                      </a:r>
                      <a:r>
                        <a:rPr lang="en-US" baseline="0" dirty="0" smtClean="0">
                          <a:ln>
                            <a:noFill/>
                          </a:ln>
                          <a:solidFill>
                            <a:schemeClr val="tx1"/>
                          </a:solidFill>
                          <a:latin typeface="Cambria" pitchFamily="18" charset="0"/>
                        </a:rPr>
                        <a:t> and Construction of Roads, Retain Wall &amp; Storm Water Drains in </a:t>
                      </a:r>
                      <a:r>
                        <a:rPr lang="en-US" baseline="0" dirty="0" err="1" smtClean="0">
                          <a:ln>
                            <a:noFill/>
                          </a:ln>
                          <a:solidFill>
                            <a:schemeClr val="tx1"/>
                          </a:solidFill>
                          <a:latin typeface="Cambria" pitchFamily="18" charset="0"/>
                        </a:rPr>
                        <a:t>Badami</a:t>
                      </a:r>
                      <a:r>
                        <a:rPr lang="en-US" baseline="0" dirty="0" smtClean="0">
                          <a:ln>
                            <a:noFill/>
                          </a:ln>
                          <a:solidFill>
                            <a:schemeClr val="tx1"/>
                          </a:solidFill>
                          <a:latin typeface="Cambria" pitchFamily="18" charset="0"/>
                        </a:rPr>
                        <a:t> </a:t>
                      </a:r>
                      <a:r>
                        <a:rPr lang="en-US" baseline="0" dirty="0" err="1" smtClean="0">
                          <a:ln>
                            <a:noFill/>
                          </a:ln>
                          <a:solidFill>
                            <a:schemeClr val="tx1"/>
                          </a:solidFill>
                          <a:latin typeface="Cambria" pitchFamily="18" charset="0"/>
                        </a:rPr>
                        <a:t>Bagalkot</a:t>
                      </a:r>
                      <a:r>
                        <a:rPr lang="en-US" baseline="0" dirty="0" smtClean="0">
                          <a:ln>
                            <a:noFill/>
                          </a:ln>
                          <a:solidFill>
                            <a:schemeClr val="tx1"/>
                          </a:solidFill>
                          <a:latin typeface="Cambria" pitchFamily="18" charset="0"/>
                        </a:rPr>
                        <a:t> District, </a:t>
                      </a:r>
                      <a:r>
                        <a:rPr lang="en-US" baseline="0" dirty="0" err="1" smtClean="0">
                          <a:ln>
                            <a:noFill/>
                          </a:ln>
                          <a:solidFill>
                            <a:schemeClr val="tx1"/>
                          </a:solidFill>
                          <a:latin typeface="Cambria" pitchFamily="18" charset="0"/>
                        </a:rPr>
                        <a:t>Karanataka</a:t>
                      </a:r>
                      <a:r>
                        <a:rPr lang="en-US" baseline="0" dirty="0" smtClean="0">
                          <a:ln>
                            <a:noFill/>
                          </a:ln>
                          <a:solidFill>
                            <a:schemeClr val="tx1"/>
                          </a:solidFill>
                          <a:latin typeface="Cambria" pitchFamily="18" charset="0"/>
                        </a:rPr>
                        <a:t>.</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13.61</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7" name="Rectangle 6"/>
          <p:cNvSpPr/>
          <p:nvPr/>
        </p:nvSpPr>
        <p:spPr>
          <a:xfrm>
            <a:off x="0" y="6525344"/>
            <a:ext cx="9144000" cy="33265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WORKS COMPLETED</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nvGraphicFramePr>
        <p:xfrm>
          <a:off x="357158" y="857232"/>
          <a:ext cx="8424937" cy="5577840"/>
        </p:xfrm>
        <a:graphic>
          <a:graphicData uri="http://schemas.openxmlformats.org/drawingml/2006/table">
            <a:tbl>
              <a:tblPr firstRow="1" bandRow="1">
                <a:tableStyleId>{5C22544A-7EE6-4342-B048-85BDC9FD1C3A}</a:tableStyleId>
              </a:tblPr>
              <a:tblGrid>
                <a:gridCol w="576064"/>
                <a:gridCol w="6480720"/>
                <a:gridCol w="1368153"/>
              </a:tblGrid>
              <a:tr h="370840">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VALUE</a:t>
                      </a:r>
                    </a:p>
                    <a:p>
                      <a:pPr algn="ctr"/>
                      <a:r>
                        <a:rPr lang="en-US" dirty="0" smtClean="0">
                          <a:ln>
                            <a:noFill/>
                          </a:ln>
                          <a:solidFill>
                            <a:srgbClr val="FF0000"/>
                          </a:solidFill>
                          <a:latin typeface="Cambria" pitchFamily="18" charset="0"/>
                        </a:rPr>
                        <a:t> (In </a:t>
                      </a:r>
                      <a:r>
                        <a:rPr lang="en-US" baseline="0" dirty="0" smtClean="0">
                          <a:ln>
                            <a:noFill/>
                          </a:ln>
                          <a:solidFill>
                            <a:srgbClr val="FF0000"/>
                          </a:solidFill>
                          <a:latin typeface="Cambria" pitchFamily="18" charset="0"/>
                        </a:rPr>
                        <a:t>Crore)</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07.</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Minor Irrigation – </a:t>
                      </a:r>
                      <a:r>
                        <a:rPr lang="en-US" dirty="0" err="1" smtClean="0">
                          <a:ln>
                            <a:noFill/>
                          </a:ln>
                          <a:solidFill>
                            <a:schemeClr val="tx1"/>
                          </a:solidFill>
                          <a:latin typeface="Cambria" pitchFamily="18" charset="0"/>
                        </a:rPr>
                        <a:t>Adilabad</a:t>
                      </a:r>
                      <a:r>
                        <a:rPr lang="en-US" dirty="0" smtClean="0">
                          <a:ln>
                            <a:noFill/>
                          </a:ln>
                          <a:solidFill>
                            <a:schemeClr val="tx1"/>
                          </a:solidFill>
                          <a:latin typeface="Cambria" pitchFamily="18" charset="0"/>
                        </a:rPr>
                        <a:t> </a:t>
                      </a:r>
                      <a:r>
                        <a:rPr lang="en-US" dirty="0" err="1" smtClean="0">
                          <a:ln>
                            <a:noFill/>
                          </a:ln>
                          <a:solidFill>
                            <a:schemeClr val="tx1"/>
                          </a:solidFill>
                          <a:latin typeface="Cambria" pitchFamily="18" charset="0"/>
                        </a:rPr>
                        <a:t>Dristrict</a:t>
                      </a:r>
                      <a:r>
                        <a:rPr lang="en-US" dirty="0" smtClean="0">
                          <a:ln>
                            <a:noFill/>
                          </a:ln>
                          <a:solidFill>
                            <a:schemeClr val="tx1"/>
                          </a:solidFill>
                          <a:latin typeface="Cambria" pitchFamily="18" charset="0"/>
                        </a:rPr>
                        <a:t> – Modernization of LF &amp; RF Canals</a:t>
                      </a:r>
                      <a:r>
                        <a:rPr lang="en-US" baseline="0" dirty="0" smtClean="0">
                          <a:ln>
                            <a:noFill/>
                          </a:ln>
                          <a:solidFill>
                            <a:schemeClr val="tx1"/>
                          </a:solidFill>
                          <a:latin typeface="Cambria" pitchFamily="18" charset="0"/>
                        </a:rPr>
                        <a:t> of BOATH project near </a:t>
                      </a:r>
                      <a:r>
                        <a:rPr lang="en-US" baseline="0" dirty="0" err="1" smtClean="0">
                          <a:ln>
                            <a:noFill/>
                          </a:ln>
                          <a:solidFill>
                            <a:schemeClr val="tx1"/>
                          </a:solidFill>
                          <a:latin typeface="Cambria" pitchFamily="18" charset="0"/>
                        </a:rPr>
                        <a:t>Karathwada</a:t>
                      </a:r>
                      <a:r>
                        <a:rPr lang="en-US" baseline="0" dirty="0" smtClean="0">
                          <a:ln>
                            <a:noFill/>
                          </a:ln>
                          <a:solidFill>
                            <a:schemeClr val="tx1"/>
                          </a:solidFill>
                          <a:latin typeface="Cambria" pitchFamily="18" charset="0"/>
                        </a:rPr>
                        <a:t> (V), BOATH (M), </a:t>
                      </a:r>
                      <a:r>
                        <a:rPr lang="en-US" baseline="0" dirty="0" err="1" smtClean="0">
                          <a:ln>
                            <a:noFill/>
                          </a:ln>
                          <a:solidFill>
                            <a:schemeClr val="tx1"/>
                          </a:solidFill>
                          <a:latin typeface="Cambria" pitchFamily="18" charset="0"/>
                        </a:rPr>
                        <a:t>Adilabad</a:t>
                      </a:r>
                      <a:r>
                        <a:rPr lang="en-US" baseline="0" dirty="0" smtClean="0">
                          <a:ln>
                            <a:noFill/>
                          </a:ln>
                          <a:solidFill>
                            <a:schemeClr val="tx1"/>
                          </a:solidFill>
                          <a:latin typeface="Cambria" pitchFamily="18" charset="0"/>
                        </a:rPr>
                        <a:t> District.</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22.36</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08.</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err="1" smtClean="0">
                          <a:ln>
                            <a:noFill/>
                          </a:ln>
                          <a:solidFill>
                            <a:schemeClr val="tx1"/>
                          </a:solidFill>
                          <a:latin typeface="Cambria" pitchFamily="18" charset="0"/>
                        </a:rPr>
                        <a:t>Somasila</a:t>
                      </a:r>
                      <a:r>
                        <a:rPr lang="en-US" dirty="0" smtClean="0">
                          <a:ln>
                            <a:noFill/>
                          </a:ln>
                          <a:solidFill>
                            <a:schemeClr val="tx1"/>
                          </a:solidFill>
                          <a:latin typeface="Cambria" pitchFamily="18" charset="0"/>
                        </a:rPr>
                        <a:t> Project – </a:t>
                      </a:r>
                      <a:r>
                        <a:rPr lang="en-US" dirty="0" err="1" smtClean="0">
                          <a:ln>
                            <a:noFill/>
                          </a:ln>
                          <a:solidFill>
                            <a:schemeClr val="tx1"/>
                          </a:solidFill>
                          <a:latin typeface="Cambria" pitchFamily="18" charset="0"/>
                        </a:rPr>
                        <a:t>Kavali</a:t>
                      </a:r>
                      <a:r>
                        <a:rPr lang="en-US" dirty="0" smtClean="0">
                          <a:ln>
                            <a:noFill/>
                          </a:ln>
                          <a:solidFill>
                            <a:schemeClr val="tx1"/>
                          </a:solidFill>
                          <a:latin typeface="Cambria" pitchFamily="18" charset="0"/>
                        </a:rPr>
                        <a:t> Canal – Improvements to </a:t>
                      </a:r>
                      <a:r>
                        <a:rPr lang="en-US" dirty="0" err="1" smtClean="0">
                          <a:ln>
                            <a:noFill/>
                          </a:ln>
                          <a:solidFill>
                            <a:schemeClr val="tx1"/>
                          </a:solidFill>
                          <a:latin typeface="Cambria" pitchFamily="18" charset="0"/>
                        </a:rPr>
                        <a:t>kavali</a:t>
                      </a:r>
                      <a:r>
                        <a:rPr lang="en-US" baseline="0" dirty="0" smtClean="0">
                          <a:ln>
                            <a:noFill/>
                          </a:ln>
                          <a:solidFill>
                            <a:schemeClr val="tx1"/>
                          </a:solidFill>
                          <a:latin typeface="Cambria" pitchFamily="18" charset="0"/>
                        </a:rPr>
                        <a:t> main canal from Km 11.600 to Km 28.459 for Phase II by widening and </a:t>
                      </a:r>
                      <a:r>
                        <a:rPr lang="en-US" baseline="0" dirty="0" err="1" smtClean="0">
                          <a:ln>
                            <a:noFill/>
                          </a:ln>
                          <a:solidFill>
                            <a:schemeClr val="tx1"/>
                          </a:solidFill>
                          <a:latin typeface="Cambria" pitchFamily="18" charset="0"/>
                        </a:rPr>
                        <a:t>deeping</a:t>
                      </a:r>
                      <a:r>
                        <a:rPr lang="en-US" baseline="0" dirty="0" smtClean="0">
                          <a:ln>
                            <a:noFill/>
                          </a:ln>
                          <a:solidFill>
                            <a:schemeClr val="tx1"/>
                          </a:solidFill>
                          <a:latin typeface="Cambria" pitchFamily="18" charset="0"/>
                        </a:rPr>
                        <a:t> of the Canal Bed</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23.28</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09.</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Rehabilitation</a:t>
                      </a:r>
                      <a:r>
                        <a:rPr lang="en-US" baseline="0" dirty="0" smtClean="0">
                          <a:ln>
                            <a:noFill/>
                          </a:ln>
                          <a:solidFill>
                            <a:schemeClr val="tx1"/>
                          </a:solidFill>
                          <a:latin typeface="Cambria" pitchFamily="18" charset="0"/>
                        </a:rPr>
                        <a:t> and Improvement works to </a:t>
                      </a:r>
                      <a:r>
                        <a:rPr lang="en-US" baseline="0" dirty="0" err="1" smtClean="0">
                          <a:ln>
                            <a:noFill/>
                          </a:ln>
                          <a:solidFill>
                            <a:schemeClr val="tx1"/>
                          </a:solidFill>
                          <a:latin typeface="Cambria" pitchFamily="18" charset="0"/>
                        </a:rPr>
                        <a:t>Chandil</a:t>
                      </a:r>
                      <a:r>
                        <a:rPr lang="en-US" baseline="0" dirty="0" smtClean="0">
                          <a:ln>
                            <a:noFill/>
                          </a:ln>
                          <a:solidFill>
                            <a:schemeClr val="tx1"/>
                          </a:solidFill>
                          <a:latin typeface="Cambria" pitchFamily="18" charset="0"/>
                        </a:rPr>
                        <a:t> Dam, eroded / damaged portion of allied spill </a:t>
                      </a:r>
                      <a:r>
                        <a:rPr lang="en-US" baseline="0" dirty="0" err="1" smtClean="0">
                          <a:ln>
                            <a:noFill/>
                          </a:ln>
                          <a:solidFill>
                            <a:schemeClr val="tx1"/>
                          </a:solidFill>
                          <a:latin typeface="Cambria" pitchFamily="18" charset="0"/>
                        </a:rPr>
                        <a:t>wasy</a:t>
                      </a:r>
                      <a:r>
                        <a:rPr lang="en-US" baseline="0" dirty="0" smtClean="0">
                          <a:ln>
                            <a:noFill/>
                          </a:ln>
                          <a:solidFill>
                            <a:schemeClr val="tx1"/>
                          </a:solidFill>
                          <a:latin typeface="Cambria" pitchFamily="18" charset="0"/>
                        </a:rPr>
                        <a:t>.</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26.81</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10.</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en-US" sz="1800" kern="1200" dirty="0" smtClean="0">
                          <a:ln>
                            <a:noFill/>
                          </a:ln>
                          <a:solidFill>
                            <a:schemeClr val="tx1"/>
                          </a:solidFill>
                          <a:latin typeface="Cambria" pitchFamily="18" charset="0"/>
                          <a:ea typeface="+mn-ea"/>
                          <a:cs typeface="+mn-cs"/>
                        </a:rPr>
                        <a:t>Rehabilitation and Modernization of Distributor System under  Distributory Committee No.3 , </a:t>
                      </a:r>
                      <a:r>
                        <a:rPr lang="en-US" sz="1800" kern="1200" dirty="0" err="1" smtClean="0">
                          <a:ln>
                            <a:noFill/>
                          </a:ln>
                          <a:solidFill>
                            <a:schemeClr val="tx1"/>
                          </a:solidFill>
                          <a:latin typeface="Cambria" pitchFamily="18" charset="0"/>
                          <a:ea typeface="+mn-ea"/>
                          <a:cs typeface="+mn-cs"/>
                        </a:rPr>
                        <a:t>Karempudi</a:t>
                      </a:r>
                      <a:r>
                        <a:rPr lang="en-US" sz="1800" kern="1200" dirty="0" smtClean="0">
                          <a:ln>
                            <a:noFill/>
                          </a:ln>
                          <a:solidFill>
                            <a:schemeClr val="tx1"/>
                          </a:solidFill>
                          <a:latin typeface="Cambria" pitchFamily="18" charset="0"/>
                          <a:ea typeface="+mn-ea"/>
                          <a:cs typeface="+mn-cs"/>
                        </a:rPr>
                        <a:t> of Nagarjuna </a:t>
                      </a:r>
                      <a:r>
                        <a:rPr lang="en-US" sz="1800" kern="1200" dirty="0" err="1" smtClean="0">
                          <a:ln>
                            <a:noFill/>
                          </a:ln>
                          <a:solidFill>
                            <a:schemeClr val="tx1"/>
                          </a:solidFill>
                          <a:latin typeface="Cambria" pitchFamily="18" charset="0"/>
                          <a:ea typeface="+mn-ea"/>
                          <a:cs typeface="+mn-cs"/>
                        </a:rPr>
                        <a:t>Sagar</a:t>
                      </a:r>
                      <a:r>
                        <a:rPr lang="en-US" sz="1800" kern="1200" dirty="0" smtClean="0">
                          <a:ln>
                            <a:noFill/>
                          </a:ln>
                          <a:solidFill>
                            <a:schemeClr val="tx1"/>
                          </a:solidFill>
                          <a:latin typeface="Cambria" pitchFamily="18" charset="0"/>
                          <a:ea typeface="+mn-ea"/>
                          <a:cs typeface="+mn-cs"/>
                        </a:rPr>
                        <a:t> </a:t>
                      </a:r>
                      <a:r>
                        <a:rPr lang="en-US" sz="1800" kern="1200" dirty="0" err="1" smtClean="0">
                          <a:ln>
                            <a:noFill/>
                          </a:ln>
                          <a:solidFill>
                            <a:schemeClr val="tx1"/>
                          </a:solidFill>
                          <a:latin typeface="Cambria" pitchFamily="18" charset="0"/>
                          <a:ea typeface="+mn-ea"/>
                          <a:cs typeface="+mn-cs"/>
                        </a:rPr>
                        <a:t>Jawahar</a:t>
                      </a:r>
                      <a:r>
                        <a:rPr lang="en-US" sz="1800" kern="1200" dirty="0" smtClean="0">
                          <a:ln>
                            <a:noFill/>
                          </a:ln>
                          <a:solidFill>
                            <a:schemeClr val="tx1"/>
                          </a:solidFill>
                          <a:latin typeface="Cambria" pitchFamily="18" charset="0"/>
                          <a:ea typeface="+mn-ea"/>
                          <a:cs typeface="+mn-cs"/>
                        </a:rPr>
                        <a:t> Canal, AP</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smtClean="0">
                          <a:ln>
                            <a:noFill/>
                          </a:ln>
                          <a:solidFill>
                            <a:schemeClr val="tx1"/>
                          </a:solidFill>
                          <a:latin typeface="Cambria" pitchFamily="18" charset="0"/>
                          <a:ea typeface="+mn-ea"/>
                          <a:cs typeface="+mn-cs"/>
                        </a:rPr>
                        <a:t>20.32</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11.</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Construction of Earth Work, PCC Lining, WBM Road and Structures</a:t>
                      </a:r>
                      <a:r>
                        <a:rPr lang="en-US" baseline="0" dirty="0" smtClean="0">
                          <a:ln>
                            <a:noFill/>
                          </a:ln>
                          <a:solidFill>
                            <a:schemeClr val="tx1"/>
                          </a:solidFill>
                          <a:latin typeface="Cambria" pitchFamily="18" charset="0"/>
                        </a:rPr>
                        <a:t> from Km 14.00 to Km 24.00 of </a:t>
                      </a:r>
                      <a:r>
                        <a:rPr lang="en-US" baseline="0" dirty="0" err="1" smtClean="0">
                          <a:ln>
                            <a:noFill/>
                          </a:ln>
                          <a:solidFill>
                            <a:schemeClr val="tx1"/>
                          </a:solidFill>
                          <a:latin typeface="Cambria" pitchFamily="18" charset="0"/>
                        </a:rPr>
                        <a:t>Galudih</a:t>
                      </a:r>
                      <a:r>
                        <a:rPr lang="en-US" baseline="0" dirty="0" smtClean="0">
                          <a:ln>
                            <a:noFill/>
                          </a:ln>
                          <a:solidFill>
                            <a:schemeClr val="tx1"/>
                          </a:solidFill>
                          <a:latin typeface="Cambria" pitchFamily="18" charset="0"/>
                        </a:rPr>
                        <a:t> Left Main Canal.</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40.62</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12</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Leveling of site and Construction</a:t>
                      </a:r>
                      <a:r>
                        <a:rPr lang="en-US" baseline="0" dirty="0" smtClean="0">
                          <a:ln>
                            <a:noFill/>
                          </a:ln>
                          <a:solidFill>
                            <a:schemeClr val="tx1"/>
                          </a:solidFill>
                          <a:latin typeface="Cambria" pitchFamily="18" charset="0"/>
                        </a:rPr>
                        <a:t> of retaining wall at </a:t>
                      </a:r>
                      <a:r>
                        <a:rPr lang="en-US" baseline="0" dirty="0" err="1" smtClean="0">
                          <a:ln>
                            <a:noFill/>
                          </a:ln>
                          <a:solidFill>
                            <a:schemeClr val="tx1"/>
                          </a:solidFill>
                          <a:latin typeface="Cambria" pitchFamily="18" charset="0"/>
                        </a:rPr>
                        <a:t>Pulpada</a:t>
                      </a:r>
                      <a:r>
                        <a:rPr lang="en-US" baseline="0" dirty="0" smtClean="0">
                          <a:ln>
                            <a:noFill/>
                          </a:ln>
                          <a:solidFill>
                            <a:schemeClr val="tx1"/>
                          </a:solidFill>
                          <a:latin typeface="Cambria" pitchFamily="18" charset="0"/>
                        </a:rPr>
                        <a:t>, Power Grid Corporation, </a:t>
                      </a:r>
                      <a:r>
                        <a:rPr lang="en-US" baseline="0" dirty="0" err="1" smtClean="0">
                          <a:ln>
                            <a:noFill/>
                          </a:ln>
                          <a:solidFill>
                            <a:schemeClr val="tx1"/>
                          </a:solidFill>
                          <a:latin typeface="Cambria" pitchFamily="18" charset="0"/>
                        </a:rPr>
                        <a:t>Odissa</a:t>
                      </a:r>
                      <a:r>
                        <a:rPr lang="en-US" baseline="0" dirty="0" smtClean="0">
                          <a:ln>
                            <a:noFill/>
                          </a:ln>
                          <a:solidFill>
                            <a:schemeClr val="tx1"/>
                          </a:solidFill>
                          <a:latin typeface="Cambria" pitchFamily="18" charset="0"/>
                        </a:rPr>
                        <a:t>.</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39.25</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6" name="Rectangle 5"/>
          <p:cNvSpPr/>
          <p:nvPr/>
        </p:nvSpPr>
        <p:spPr>
          <a:xfrm>
            <a:off x="0" y="6525344"/>
            <a:ext cx="9144000" cy="33265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WORKS COMPLETED</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nvGraphicFramePr>
        <p:xfrm>
          <a:off x="323527" y="1117312"/>
          <a:ext cx="8424937" cy="4663440"/>
        </p:xfrm>
        <a:graphic>
          <a:graphicData uri="http://schemas.openxmlformats.org/drawingml/2006/table">
            <a:tbl>
              <a:tblPr firstRow="1" bandRow="1">
                <a:tableStyleId>{5C22544A-7EE6-4342-B048-85BDC9FD1C3A}</a:tableStyleId>
              </a:tblPr>
              <a:tblGrid>
                <a:gridCol w="576064"/>
                <a:gridCol w="6480720"/>
                <a:gridCol w="1368153"/>
              </a:tblGrid>
              <a:tr h="370840">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VALUE</a:t>
                      </a:r>
                    </a:p>
                    <a:p>
                      <a:pPr algn="ctr"/>
                      <a:r>
                        <a:rPr lang="en-US" dirty="0" smtClean="0">
                          <a:ln>
                            <a:noFill/>
                          </a:ln>
                          <a:solidFill>
                            <a:srgbClr val="FF0000"/>
                          </a:solidFill>
                          <a:latin typeface="Cambria" pitchFamily="18" charset="0"/>
                        </a:rPr>
                        <a:t> (In </a:t>
                      </a:r>
                      <a:r>
                        <a:rPr lang="en-US" baseline="0" dirty="0" smtClean="0">
                          <a:ln>
                            <a:noFill/>
                          </a:ln>
                          <a:solidFill>
                            <a:srgbClr val="FF0000"/>
                          </a:solidFill>
                          <a:latin typeface="Cambria" pitchFamily="18" charset="0"/>
                        </a:rPr>
                        <a:t>Crore)</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13.</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Construction of Earth</a:t>
                      </a:r>
                      <a:r>
                        <a:rPr lang="en-US" baseline="0" dirty="0" smtClean="0">
                          <a:ln>
                            <a:noFill/>
                          </a:ln>
                          <a:solidFill>
                            <a:schemeClr val="tx1"/>
                          </a:solidFill>
                          <a:latin typeface="Cambria" pitchFamily="18" charset="0"/>
                        </a:rPr>
                        <a:t> work, PCC Lining, WBM Road and Structures from Km 49.30 to Km 56.00 of </a:t>
                      </a:r>
                      <a:r>
                        <a:rPr lang="en-US" baseline="0" dirty="0" err="1" smtClean="0">
                          <a:ln>
                            <a:noFill/>
                          </a:ln>
                          <a:solidFill>
                            <a:schemeClr val="tx1"/>
                          </a:solidFill>
                          <a:latin typeface="Cambria" pitchFamily="18" charset="0"/>
                        </a:rPr>
                        <a:t>Galudih</a:t>
                      </a:r>
                      <a:r>
                        <a:rPr lang="en-US" baseline="0" dirty="0" smtClean="0">
                          <a:ln>
                            <a:noFill/>
                          </a:ln>
                          <a:solidFill>
                            <a:schemeClr val="tx1"/>
                          </a:solidFill>
                          <a:latin typeface="Cambria" pitchFamily="18" charset="0"/>
                        </a:rPr>
                        <a:t> Left Main Canal  (Ex. </a:t>
                      </a:r>
                      <a:r>
                        <a:rPr lang="en-US" baseline="0" dirty="0" err="1" smtClean="0">
                          <a:ln>
                            <a:noFill/>
                          </a:ln>
                          <a:solidFill>
                            <a:schemeClr val="tx1"/>
                          </a:solidFill>
                          <a:latin typeface="Cambria" pitchFamily="18" charset="0"/>
                        </a:rPr>
                        <a:t>Galudih</a:t>
                      </a:r>
                      <a:r>
                        <a:rPr lang="en-US" baseline="0" dirty="0" smtClean="0">
                          <a:ln>
                            <a:noFill/>
                          </a:ln>
                          <a:solidFill>
                            <a:schemeClr val="tx1"/>
                          </a:solidFill>
                          <a:latin typeface="Cambria" pitchFamily="18" charset="0"/>
                        </a:rPr>
                        <a:t> Barrage)</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37.93</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14.</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Construction of 4 CWR’s (18 ML total capacity) at all project area and</a:t>
                      </a:r>
                      <a:r>
                        <a:rPr lang="en-US" baseline="0" dirty="0" smtClean="0">
                          <a:ln>
                            <a:noFill/>
                          </a:ln>
                          <a:solidFill>
                            <a:schemeClr val="tx1"/>
                          </a:solidFill>
                          <a:latin typeface="Cambria" pitchFamily="18" charset="0"/>
                        </a:rPr>
                        <a:t> Construction of 4 No’s of Head works including O&amp;M for 24 Months</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34.27</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15.</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Leveling</a:t>
                      </a:r>
                      <a:r>
                        <a:rPr lang="en-US" baseline="0" dirty="0" smtClean="0">
                          <a:ln>
                            <a:noFill/>
                          </a:ln>
                          <a:solidFill>
                            <a:schemeClr val="tx1"/>
                          </a:solidFill>
                          <a:latin typeface="Cambria" pitchFamily="18" charset="0"/>
                        </a:rPr>
                        <a:t> and site development work for </a:t>
                      </a:r>
                      <a:r>
                        <a:rPr lang="en-US" baseline="0" dirty="0" err="1" smtClean="0">
                          <a:ln>
                            <a:noFill/>
                          </a:ln>
                          <a:solidFill>
                            <a:schemeClr val="tx1"/>
                          </a:solidFill>
                          <a:latin typeface="Cambria" pitchFamily="18" charset="0"/>
                        </a:rPr>
                        <a:t>pulichinthala</a:t>
                      </a:r>
                      <a:r>
                        <a:rPr lang="en-US" baseline="0" dirty="0" smtClean="0">
                          <a:ln>
                            <a:noFill/>
                          </a:ln>
                          <a:solidFill>
                            <a:schemeClr val="tx1"/>
                          </a:solidFill>
                          <a:latin typeface="Cambria" pitchFamily="18" charset="0"/>
                        </a:rPr>
                        <a:t> rehabilitation layout at </a:t>
                      </a:r>
                      <a:r>
                        <a:rPr lang="en-US" baseline="0" dirty="0" err="1" smtClean="0">
                          <a:ln>
                            <a:noFill/>
                          </a:ln>
                          <a:solidFill>
                            <a:schemeClr val="tx1"/>
                          </a:solidFill>
                          <a:latin typeface="Cambria" pitchFamily="18" charset="0"/>
                        </a:rPr>
                        <a:t>Pedapalli</a:t>
                      </a:r>
                      <a:r>
                        <a:rPr lang="en-US" baseline="0" dirty="0" smtClean="0">
                          <a:ln>
                            <a:noFill/>
                          </a:ln>
                          <a:solidFill>
                            <a:schemeClr val="tx1"/>
                          </a:solidFill>
                          <a:latin typeface="Cambria" pitchFamily="18" charset="0"/>
                        </a:rPr>
                        <a:t>.</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29.81</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16.</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Modernization of LI Scheme on NSLBC in </a:t>
                      </a:r>
                      <a:r>
                        <a:rPr lang="en-US" dirty="0" err="1" smtClean="0">
                          <a:ln>
                            <a:noFill/>
                          </a:ln>
                          <a:solidFill>
                            <a:schemeClr val="tx1"/>
                          </a:solidFill>
                          <a:latin typeface="Cambria" pitchFamily="18" charset="0"/>
                        </a:rPr>
                        <a:t>Nalgonda</a:t>
                      </a:r>
                      <a:r>
                        <a:rPr lang="en-US" dirty="0" smtClean="0">
                          <a:ln>
                            <a:noFill/>
                          </a:ln>
                          <a:solidFill>
                            <a:schemeClr val="tx1"/>
                          </a:solidFill>
                          <a:latin typeface="Cambria" pitchFamily="18" charset="0"/>
                        </a:rPr>
                        <a:t> District – Renovation</a:t>
                      </a:r>
                      <a:r>
                        <a:rPr lang="en-US" baseline="0" dirty="0" smtClean="0">
                          <a:ln>
                            <a:noFill/>
                          </a:ln>
                          <a:solidFill>
                            <a:schemeClr val="tx1"/>
                          </a:solidFill>
                          <a:latin typeface="Cambria" pitchFamily="18" charset="0"/>
                        </a:rPr>
                        <a:t> of 8 LIFT Irrigation scheme from Km 49.790 to Km 66.400 on </a:t>
                      </a:r>
                      <a:r>
                        <a:rPr lang="en-US" baseline="0" dirty="0" err="1" smtClean="0">
                          <a:ln>
                            <a:noFill/>
                          </a:ln>
                          <a:solidFill>
                            <a:schemeClr val="tx1"/>
                          </a:solidFill>
                          <a:latin typeface="Cambria" pitchFamily="18" charset="0"/>
                        </a:rPr>
                        <a:t>Nagarjuna</a:t>
                      </a:r>
                      <a:r>
                        <a:rPr lang="en-US" baseline="0" dirty="0" smtClean="0">
                          <a:ln>
                            <a:noFill/>
                          </a:ln>
                          <a:solidFill>
                            <a:schemeClr val="tx1"/>
                          </a:solidFill>
                          <a:latin typeface="Cambria" pitchFamily="18" charset="0"/>
                        </a:rPr>
                        <a:t> </a:t>
                      </a:r>
                      <a:r>
                        <a:rPr lang="en-US" baseline="0" dirty="0" err="1" smtClean="0">
                          <a:ln>
                            <a:noFill/>
                          </a:ln>
                          <a:solidFill>
                            <a:schemeClr val="tx1"/>
                          </a:solidFill>
                          <a:latin typeface="Cambria" pitchFamily="18" charset="0"/>
                        </a:rPr>
                        <a:t>Sagar</a:t>
                      </a:r>
                      <a:r>
                        <a:rPr lang="en-US" baseline="0" dirty="0" smtClean="0">
                          <a:ln>
                            <a:noFill/>
                          </a:ln>
                          <a:solidFill>
                            <a:schemeClr val="tx1"/>
                          </a:solidFill>
                          <a:latin typeface="Cambria" pitchFamily="18" charset="0"/>
                        </a:rPr>
                        <a:t> </a:t>
                      </a:r>
                      <a:r>
                        <a:rPr lang="en-US" baseline="0" dirty="0" err="1" smtClean="0">
                          <a:ln>
                            <a:noFill/>
                          </a:ln>
                          <a:solidFill>
                            <a:schemeClr val="tx1"/>
                          </a:solidFill>
                          <a:latin typeface="Cambria" pitchFamily="18" charset="0"/>
                        </a:rPr>
                        <a:t>Lal</a:t>
                      </a:r>
                      <a:r>
                        <a:rPr lang="en-US" baseline="0" dirty="0" smtClean="0">
                          <a:ln>
                            <a:noFill/>
                          </a:ln>
                          <a:solidFill>
                            <a:schemeClr val="tx1"/>
                          </a:solidFill>
                          <a:latin typeface="Cambria" pitchFamily="18" charset="0"/>
                        </a:rPr>
                        <a:t> </a:t>
                      </a:r>
                      <a:r>
                        <a:rPr lang="en-US" baseline="0" dirty="0" err="1" smtClean="0">
                          <a:ln>
                            <a:noFill/>
                          </a:ln>
                          <a:solidFill>
                            <a:schemeClr val="tx1"/>
                          </a:solidFill>
                          <a:latin typeface="Cambria" pitchFamily="18" charset="0"/>
                        </a:rPr>
                        <a:t>Bahadur</a:t>
                      </a:r>
                      <a:r>
                        <a:rPr lang="en-US" baseline="0" dirty="0" smtClean="0">
                          <a:ln>
                            <a:noFill/>
                          </a:ln>
                          <a:solidFill>
                            <a:schemeClr val="tx1"/>
                          </a:solidFill>
                          <a:latin typeface="Cambria" pitchFamily="18" charset="0"/>
                        </a:rPr>
                        <a:t> Canal.</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19.80</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17.</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Providing Water Source to </a:t>
                      </a:r>
                      <a:r>
                        <a:rPr lang="en-US" dirty="0" err="1" smtClean="0">
                          <a:ln>
                            <a:noFill/>
                          </a:ln>
                          <a:solidFill>
                            <a:schemeClr val="tx1"/>
                          </a:solidFill>
                          <a:latin typeface="Cambria" pitchFamily="18" charset="0"/>
                        </a:rPr>
                        <a:t>Krosuru</a:t>
                      </a:r>
                      <a:r>
                        <a:rPr lang="en-US" dirty="0" smtClean="0">
                          <a:ln>
                            <a:noFill/>
                          </a:ln>
                          <a:solidFill>
                            <a:schemeClr val="tx1"/>
                          </a:solidFill>
                          <a:latin typeface="Cambria" pitchFamily="18" charset="0"/>
                        </a:rPr>
                        <a:t> &amp; 4 other towns with Krishna river in </a:t>
                      </a:r>
                      <a:r>
                        <a:rPr lang="en-US" dirty="0" err="1" smtClean="0">
                          <a:ln>
                            <a:noFill/>
                          </a:ln>
                          <a:solidFill>
                            <a:schemeClr val="tx1"/>
                          </a:solidFill>
                          <a:latin typeface="Cambria" pitchFamily="18" charset="0"/>
                        </a:rPr>
                        <a:t>Krosuru</a:t>
                      </a:r>
                      <a:r>
                        <a:rPr lang="en-US" dirty="0" smtClean="0">
                          <a:ln>
                            <a:noFill/>
                          </a:ln>
                          <a:solidFill>
                            <a:schemeClr val="tx1"/>
                          </a:solidFill>
                          <a:latin typeface="Cambria" pitchFamily="18" charset="0"/>
                        </a:rPr>
                        <a:t> </a:t>
                      </a:r>
                      <a:r>
                        <a:rPr lang="en-US" dirty="0" err="1" smtClean="0">
                          <a:ln>
                            <a:noFill/>
                          </a:ln>
                          <a:solidFill>
                            <a:schemeClr val="tx1"/>
                          </a:solidFill>
                          <a:latin typeface="Cambria" pitchFamily="18" charset="0"/>
                        </a:rPr>
                        <a:t>Panchayaths</a:t>
                      </a:r>
                      <a:r>
                        <a:rPr lang="en-US" dirty="0" smtClean="0">
                          <a:ln>
                            <a:noFill/>
                          </a:ln>
                          <a:solidFill>
                            <a:schemeClr val="tx1"/>
                          </a:solidFill>
                          <a:latin typeface="Cambria" pitchFamily="18" charset="0"/>
                        </a:rPr>
                        <a:t>.</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61.24</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6" name="Rectangle 5"/>
          <p:cNvSpPr/>
          <p:nvPr/>
        </p:nvSpPr>
        <p:spPr>
          <a:xfrm>
            <a:off x="0" y="6525344"/>
            <a:ext cx="9144000" cy="33265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WORKS COMPLETED</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nvGraphicFramePr>
        <p:xfrm>
          <a:off x="323527" y="1117312"/>
          <a:ext cx="8424937" cy="3840480"/>
        </p:xfrm>
        <a:graphic>
          <a:graphicData uri="http://schemas.openxmlformats.org/drawingml/2006/table">
            <a:tbl>
              <a:tblPr firstRow="1" bandRow="1">
                <a:tableStyleId>{5C22544A-7EE6-4342-B048-85BDC9FD1C3A}</a:tableStyleId>
              </a:tblPr>
              <a:tblGrid>
                <a:gridCol w="576064"/>
                <a:gridCol w="6480720"/>
                <a:gridCol w="1368153"/>
              </a:tblGrid>
              <a:tr h="370840">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VALUE</a:t>
                      </a:r>
                    </a:p>
                    <a:p>
                      <a:pPr algn="ctr"/>
                      <a:r>
                        <a:rPr lang="en-US" dirty="0" smtClean="0">
                          <a:ln>
                            <a:noFill/>
                          </a:ln>
                          <a:solidFill>
                            <a:srgbClr val="FF0000"/>
                          </a:solidFill>
                          <a:latin typeface="Cambria" pitchFamily="18" charset="0"/>
                        </a:rPr>
                        <a:t> (In </a:t>
                      </a:r>
                      <a:r>
                        <a:rPr lang="en-US" baseline="0" dirty="0" smtClean="0">
                          <a:ln>
                            <a:noFill/>
                          </a:ln>
                          <a:solidFill>
                            <a:srgbClr val="FF0000"/>
                          </a:solidFill>
                          <a:latin typeface="Cambria" pitchFamily="18" charset="0"/>
                        </a:rPr>
                        <a:t>Crore)</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18.</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Construction of Earth Work, Lining, WBM</a:t>
                      </a:r>
                      <a:r>
                        <a:rPr lang="en-US" baseline="0" dirty="0" smtClean="0">
                          <a:ln>
                            <a:noFill/>
                          </a:ln>
                          <a:solidFill>
                            <a:schemeClr val="tx1"/>
                          </a:solidFill>
                          <a:latin typeface="Cambria" pitchFamily="18" charset="0"/>
                        </a:rPr>
                        <a:t> Road and Structures of </a:t>
                      </a:r>
                      <a:r>
                        <a:rPr lang="en-US" baseline="0" dirty="0" err="1" smtClean="0">
                          <a:ln>
                            <a:noFill/>
                          </a:ln>
                          <a:solidFill>
                            <a:schemeClr val="tx1"/>
                          </a:solidFill>
                          <a:latin typeface="Cambria" pitchFamily="18" charset="0"/>
                        </a:rPr>
                        <a:t>Nutandih</a:t>
                      </a:r>
                      <a:r>
                        <a:rPr lang="en-US" baseline="0" dirty="0" smtClean="0">
                          <a:ln>
                            <a:noFill/>
                          </a:ln>
                          <a:solidFill>
                            <a:schemeClr val="tx1"/>
                          </a:solidFill>
                          <a:latin typeface="Cambria" pitchFamily="18" charset="0"/>
                        </a:rPr>
                        <a:t> &amp; </a:t>
                      </a:r>
                      <a:r>
                        <a:rPr lang="en-US" baseline="0" dirty="0" err="1" smtClean="0">
                          <a:ln>
                            <a:noFill/>
                          </a:ln>
                          <a:solidFill>
                            <a:schemeClr val="tx1"/>
                          </a:solidFill>
                          <a:latin typeface="Cambria" pitchFamily="18" charset="0"/>
                        </a:rPr>
                        <a:t>Kalapathar</a:t>
                      </a:r>
                      <a:r>
                        <a:rPr lang="en-US" baseline="0" dirty="0" smtClean="0">
                          <a:ln>
                            <a:noFill/>
                          </a:ln>
                          <a:solidFill>
                            <a:schemeClr val="tx1"/>
                          </a:solidFill>
                          <a:latin typeface="Cambria" pitchFamily="18" charset="0"/>
                        </a:rPr>
                        <a:t> Sub-Distributory (OR-61, 62 &amp; 63) Ex. Km 125.13 of </a:t>
                      </a:r>
                      <a:r>
                        <a:rPr lang="en-US" baseline="0" dirty="0" err="1" smtClean="0">
                          <a:ln>
                            <a:noFill/>
                          </a:ln>
                          <a:solidFill>
                            <a:schemeClr val="tx1"/>
                          </a:solidFill>
                          <a:latin typeface="Cambria" pitchFamily="18" charset="0"/>
                        </a:rPr>
                        <a:t>Chandil</a:t>
                      </a:r>
                      <a:r>
                        <a:rPr lang="en-US" baseline="0" dirty="0" smtClean="0">
                          <a:ln>
                            <a:noFill/>
                          </a:ln>
                          <a:solidFill>
                            <a:schemeClr val="tx1"/>
                          </a:solidFill>
                          <a:latin typeface="Cambria" pitchFamily="18" charset="0"/>
                        </a:rPr>
                        <a:t> Left Main Canal.</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36.16</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19.</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kern="1200" dirty="0" smtClean="0">
                          <a:ln>
                            <a:noFill/>
                          </a:ln>
                          <a:solidFill>
                            <a:schemeClr val="tx1"/>
                          </a:solidFill>
                          <a:latin typeface="Cambria" pitchFamily="18" charset="0"/>
                          <a:ea typeface="+mn-ea"/>
                          <a:cs typeface="+mn-cs"/>
                        </a:rPr>
                        <a:t>a) </a:t>
                      </a:r>
                      <a:r>
                        <a:rPr lang="en-US" sz="1800" kern="1200" dirty="0" err="1" smtClean="0">
                          <a:ln>
                            <a:noFill/>
                          </a:ln>
                          <a:solidFill>
                            <a:schemeClr val="tx1"/>
                          </a:solidFill>
                          <a:latin typeface="Cambria" pitchFamily="18" charset="0"/>
                          <a:ea typeface="+mn-ea"/>
                          <a:cs typeface="+mn-cs"/>
                        </a:rPr>
                        <a:t>Pushkara</a:t>
                      </a:r>
                      <a:r>
                        <a:rPr lang="en-US" sz="1800" kern="1200" dirty="0" smtClean="0">
                          <a:ln>
                            <a:noFill/>
                          </a:ln>
                          <a:solidFill>
                            <a:schemeClr val="tx1"/>
                          </a:solidFill>
                          <a:latin typeface="Cambria" pitchFamily="18" charset="0"/>
                          <a:ea typeface="+mn-ea"/>
                          <a:cs typeface="+mn-cs"/>
                        </a:rPr>
                        <a:t> Ghats at </a:t>
                      </a:r>
                      <a:r>
                        <a:rPr lang="en-US" sz="1800" kern="1200" dirty="0" err="1" smtClean="0">
                          <a:ln>
                            <a:noFill/>
                          </a:ln>
                          <a:solidFill>
                            <a:schemeClr val="tx1"/>
                          </a:solidFill>
                          <a:latin typeface="Cambria" pitchFamily="18" charset="0"/>
                          <a:ea typeface="+mn-ea"/>
                          <a:cs typeface="+mn-cs"/>
                        </a:rPr>
                        <a:t>Vykuntapuram</a:t>
                      </a:r>
                      <a:r>
                        <a:rPr lang="en-US" sz="1800" kern="1200" dirty="0" smtClean="0">
                          <a:ln>
                            <a:noFill/>
                          </a:ln>
                          <a:solidFill>
                            <a:schemeClr val="tx1"/>
                          </a:solidFill>
                          <a:latin typeface="Cambria" pitchFamily="18" charset="0"/>
                          <a:ea typeface="+mn-ea"/>
                          <a:cs typeface="+mn-cs"/>
                        </a:rPr>
                        <a:t> (V) in </a:t>
                      </a:r>
                      <a:r>
                        <a:rPr lang="en-US" sz="1800" kern="1200" dirty="0" err="1" smtClean="0">
                          <a:ln>
                            <a:noFill/>
                          </a:ln>
                          <a:solidFill>
                            <a:schemeClr val="tx1"/>
                          </a:solidFill>
                          <a:latin typeface="Cambria" pitchFamily="18" charset="0"/>
                          <a:ea typeface="+mn-ea"/>
                          <a:cs typeface="+mn-cs"/>
                        </a:rPr>
                        <a:t>Amaravathi</a:t>
                      </a:r>
                      <a:r>
                        <a:rPr lang="en-US" sz="1800" kern="1200" dirty="0" smtClean="0">
                          <a:ln>
                            <a:noFill/>
                          </a:ln>
                          <a:solidFill>
                            <a:schemeClr val="tx1"/>
                          </a:solidFill>
                          <a:latin typeface="Cambria" pitchFamily="18" charset="0"/>
                          <a:ea typeface="+mn-ea"/>
                          <a:cs typeface="+mn-cs"/>
                        </a:rPr>
                        <a:t> </a:t>
                      </a:r>
                      <a:r>
                        <a:rPr lang="en-US" sz="1800" kern="1200" dirty="0" err="1" smtClean="0">
                          <a:ln>
                            <a:noFill/>
                          </a:ln>
                          <a:solidFill>
                            <a:schemeClr val="tx1"/>
                          </a:solidFill>
                          <a:latin typeface="Cambria" pitchFamily="18" charset="0"/>
                          <a:ea typeface="+mn-ea"/>
                          <a:cs typeface="+mn-cs"/>
                        </a:rPr>
                        <a:t>Mandal</a:t>
                      </a:r>
                      <a:r>
                        <a:rPr lang="en-US" sz="1800" kern="1200" dirty="0" smtClean="0">
                          <a:ln>
                            <a:noFill/>
                          </a:ln>
                          <a:solidFill>
                            <a:schemeClr val="tx1"/>
                          </a:solidFill>
                          <a:latin typeface="Cambria" pitchFamily="18" charset="0"/>
                          <a:ea typeface="+mn-ea"/>
                          <a:cs typeface="+mn-cs"/>
                        </a:rPr>
                        <a:t> of Guntur District. (b) </a:t>
                      </a:r>
                      <a:r>
                        <a:rPr lang="en-US" sz="1800" kern="1200" dirty="0" err="1" smtClean="0">
                          <a:ln>
                            <a:noFill/>
                          </a:ln>
                          <a:solidFill>
                            <a:schemeClr val="tx1"/>
                          </a:solidFill>
                          <a:latin typeface="Cambria" pitchFamily="18" charset="0"/>
                          <a:ea typeface="+mn-ea"/>
                          <a:cs typeface="+mn-cs"/>
                        </a:rPr>
                        <a:t>Pushkara</a:t>
                      </a:r>
                      <a:r>
                        <a:rPr lang="en-US" sz="1800" kern="1200" dirty="0" smtClean="0">
                          <a:ln>
                            <a:noFill/>
                          </a:ln>
                          <a:solidFill>
                            <a:schemeClr val="tx1"/>
                          </a:solidFill>
                          <a:latin typeface="Cambria" pitchFamily="18" charset="0"/>
                          <a:ea typeface="+mn-ea"/>
                          <a:cs typeface="+mn-cs"/>
                        </a:rPr>
                        <a:t> </a:t>
                      </a:r>
                      <a:r>
                        <a:rPr lang="en-US" sz="1800" kern="1200" dirty="0" err="1" smtClean="0">
                          <a:ln>
                            <a:noFill/>
                          </a:ln>
                          <a:solidFill>
                            <a:schemeClr val="tx1"/>
                          </a:solidFill>
                          <a:latin typeface="Cambria" pitchFamily="18" charset="0"/>
                          <a:ea typeface="+mn-ea"/>
                          <a:cs typeface="+mn-cs"/>
                        </a:rPr>
                        <a:t>ghat</a:t>
                      </a:r>
                      <a:r>
                        <a:rPr lang="en-US" sz="1800" kern="1200" dirty="0" smtClean="0">
                          <a:ln>
                            <a:noFill/>
                          </a:ln>
                          <a:solidFill>
                            <a:schemeClr val="tx1"/>
                          </a:solidFill>
                          <a:latin typeface="Cambria" pitchFamily="18" charset="0"/>
                          <a:ea typeface="+mn-ea"/>
                          <a:cs typeface="+mn-cs"/>
                        </a:rPr>
                        <a:t> for Krishna pushkaralu-2016 near Crocodile </a:t>
                      </a:r>
                      <a:r>
                        <a:rPr lang="en-US" sz="1800" kern="1200" dirty="0" err="1" smtClean="0">
                          <a:ln>
                            <a:noFill/>
                          </a:ln>
                          <a:solidFill>
                            <a:schemeClr val="tx1"/>
                          </a:solidFill>
                          <a:latin typeface="Cambria" pitchFamily="18" charset="0"/>
                          <a:ea typeface="+mn-ea"/>
                          <a:cs typeface="+mn-cs"/>
                        </a:rPr>
                        <a:t>park,Pottichalam</a:t>
                      </a:r>
                      <a:r>
                        <a:rPr lang="en-US" sz="1800" kern="1200" dirty="0" smtClean="0">
                          <a:ln>
                            <a:noFill/>
                          </a:ln>
                          <a:solidFill>
                            <a:schemeClr val="tx1"/>
                          </a:solidFill>
                          <a:latin typeface="Cambria" pitchFamily="18" charset="0"/>
                          <a:ea typeface="+mn-ea"/>
                          <a:cs typeface="+mn-cs"/>
                        </a:rPr>
                        <a:t> (V), </a:t>
                      </a:r>
                      <a:r>
                        <a:rPr lang="en-US" sz="1800" kern="1200" dirty="0" err="1" smtClean="0">
                          <a:ln>
                            <a:noFill/>
                          </a:ln>
                          <a:solidFill>
                            <a:schemeClr val="tx1"/>
                          </a:solidFill>
                          <a:latin typeface="Cambria" pitchFamily="18" charset="0"/>
                          <a:ea typeface="+mn-ea"/>
                          <a:cs typeface="+mn-cs"/>
                        </a:rPr>
                        <a:t>Nalgonda</a:t>
                      </a:r>
                      <a:r>
                        <a:rPr lang="en-US" sz="1800" kern="1200" dirty="0" smtClean="0">
                          <a:ln>
                            <a:noFill/>
                          </a:ln>
                          <a:solidFill>
                            <a:schemeClr val="tx1"/>
                          </a:solidFill>
                          <a:latin typeface="Cambria" pitchFamily="18" charset="0"/>
                          <a:ea typeface="+mn-ea"/>
                          <a:cs typeface="+mn-cs"/>
                        </a:rPr>
                        <a:t> District (C) </a:t>
                      </a:r>
                      <a:r>
                        <a:rPr lang="en-US" sz="1800" kern="1200" dirty="0" err="1" smtClean="0">
                          <a:ln>
                            <a:noFill/>
                          </a:ln>
                          <a:solidFill>
                            <a:schemeClr val="tx1"/>
                          </a:solidFill>
                          <a:latin typeface="Cambria" pitchFamily="18" charset="0"/>
                          <a:ea typeface="+mn-ea"/>
                          <a:cs typeface="+mn-cs"/>
                        </a:rPr>
                        <a:t>Pushkar</a:t>
                      </a:r>
                      <a:r>
                        <a:rPr lang="en-US" sz="1800" kern="1200" dirty="0" smtClean="0">
                          <a:ln>
                            <a:noFill/>
                          </a:ln>
                          <a:solidFill>
                            <a:schemeClr val="tx1"/>
                          </a:solidFill>
                          <a:latin typeface="Cambria" pitchFamily="18" charset="0"/>
                          <a:ea typeface="+mn-ea"/>
                          <a:cs typeface="+mn-cs"/>
                        </a:rPr>
                        <a:t> </a:t>
                      </a:r>
                      <a:r>
                        <a:rPr lang="en-US" sz="1800" kern="1200" dirty="0" err="1" smtClean="0">
                          <a:ln>
                            <a:noFill/>
                          </a:ln>
                          <a:solidFill>
                            <a:schemeClr val="tx1"/>
                          </a:solidFill>
                          <a:latin typeface="Cambria" pitchFamily="18" charset="0"/>
                          <a:ea typeface="+mn-ea"/>
                          <a:cs typeface="+mn-cs"/>
                        </a:rPr>
                        <a:t>Ghat</a:t>
                      </a:r>
                      <a:r>
                        <a:rPr lang="en-US" sz="1800" kern="1200" dirty="0" smtClean="0">
                          <a:ln>
                            <a:noFill/>
                          </a:ln>
                          <a:solidFill>
                            <a:schemeClr val="tx1"/>
                          </a:solidFill>
                          <a:latin typeface="Cambria" pitchFamily="18" charset="0"/>
                          <a:ea typeface="+mn-ea"/>
                          <a:cs typeface="+mn-cs"/>
                        </a:rPr>
                        <a:t> on flood Bank of Krishna River at </a:t>
                      </a:r>
                      <a:r>
                        <a:rPr lang="en-US" sz="1800" kern="1200" dirty="0" err="1" smtClean="0">
                          <a:ln>
                            <a:noFill/>
                          </a:ln>
                          <a:solidFill>
                            <a:schemeClr val="tx1"/>
                          </a:solidFill>
                          <a:latin typeface="Cambria" pitchFamily="18" charset="0"/>
                          <a:ea typeface="+mn-ea"/>
                          <a:cs typeface="+mn-cs"/>
                        </a:rPr>
                        <a:t>Sitanagaram</a:t>
                      </a:r>
                      <a:r>
                        <a:rPr lang="en-US" sz="1800" kern="1200" dirty="0" smtClean="0">
                          <a:ln>
                            <a:noFill/>
                          </a:ln>
                          <a:solidFill>
                            <a:schemeClr val="tx1"/>
                          </a:solidFill>
                          <a:latin typeface="Cambria" pitchFamily="18" charset="0"/>
                          <a:ea typeface="+mn-ea"/>
                          <a:cs typeface="+mn-cs"/>
                        </a:rPr>
                        <a:t> (d) </a:t>
                      </a:r>
                      <a:r>
                        <a:rPr lang="en-US" sz="1800" kern="1200" dirty="0" err="1" smtClean="0">
                          <a:ln>
                            <a:noFill/>
                          </a:ln>
                          <a:solidFill>
                            <a:schemeClr val="tx1"/>
                          </a:solidFill>
                          <a:latin typeface="Cambria" pitchFamily="18" charset="0"/>
                          <a:ea typeface="+mn-ea"/>
                          <a:cs typeface="+mn-cs"/>
                        </a:rPr>
                        <a:t>Pushkar</a:t>
                      </a:r>
                      <a:r>
                        <a:rPr lang="en-US" sz="1800" kern="1200" dirty="0" smtClean="0">
                          <a:ln>
                            <a:noFill/>
                          </a:ln>
                          <a:solidFill>
                            <a:schemeClr val="tx1"/>
                          </a:solidFill>
                          <a:latin typeface="Cambria" pitchFamily="18" charset="0"/>
                          <a:ea typeface="+mn-ea"/>
                          <a:cs typeface="+mn-cs"/>
                        </a:rPr>
                        <a:t> </a:t>
                      </a:r>
                      <a:r>
                        <a:rPr lang="en-US" sz="1800" kern="1200" dirty="0" err="1" smtClean="0">
                          <a:ln>
                            <a:noFill/>
                          </a:ln>
                          <a:solidFill>
                            <a:schemeClr val="tx1"/>
                          </a:solidFill>
                          <a:latin typeface="Cambria" pitchFamily="18" charset="0"/>
                          <a:ea typeface="+mn-ea"/>
                          <a:cs typeface="+mn-cs"/>
                        </a:rPr>
                        <a:t>Ghat</a:t>
                      </a:r>
                      <a:r>
                        <a:rPr lang="en-US" sz="1800" kern="1200" dirty="0" smtClean="0">
                          <a:ln>
                            <a:noFill/>
                          </a:ln>
                          <a:solidFill>
                            <a:schemeClr val="tx1"/>
                          </a:solidFill>
                          <a:latin typeface="Cambria" pitchFamily="18" charset="0"/>
                          <a:ea typeface="+mn-ea"/>
                          <a:cs typeface="+mn-cs"/>
                        </a:rPr>
                        <a:t> at </a:t>
                      </a:r>
                      <a:r>
                        <a:rPr lang="en-US" sz="1800" kern="1200" dirty="0" err="1" smtClean="0">
                          <a:ln>
                            <a:noFill/>
                          </a:ln>
                          <a:solidFill>
                            <a:schemeClr val="tx1"/>
                          </a:solidFill>
                          <a:latin typeface="Cambria" pitchFamily="18" charset="0"/>
                          <a:ea typeface="+mn-ea"/>
                          <a:cs typeface="+mn-cs"/>
                        </a:rPr>
                        <a:t>Madipadu</a:t>
                      </a:r>
                      <a:r>
                        <a:rPr lang="en-US" sz="1800" kern="1200" dirty="0" smtClean="0">
                          <a:ln>
                            <a:noFill/>
                          </a:ln>
                          <a:solidFill>
                            <a:schemeClr val="tx1"/>
                          </a:solidFill>
                          <a:latin typeface="Cambria" pitchFamily="18" charset="0"/>
                          <a:ea typeface="+mn-ea"/>
                          <a:cs typeface="+mn-cs"/>
                        </a:rPr>
                        <a:t> Village of </a:t>
                      </a:r>
                      <a:r>
                        <a:rPr lang="en-US" sz="1800" kern="1200" dirty="0" err="1" smtClean="0">
                          <a:ln>
                            <a:noFill/>
                          </a:ln>
                          <a:solidFill>
                            <a:schemeClr val="tx1"/>
                          </a:solidFill>
                          <a:latin typeface="Cambria" pitchFamily="18" charset="0"/>
                          <a:ea typeface="+mn-ea"/>
                          <a:cs typeface="+mn-cs"/>
                        </a:rPr>
                        <a:t>Atchampet</a:t>
                      </a:r>
                      <a:r>
                        <a:rPr lang="en-US" sz="1800" kern="1200" dirty="0" smtClean="0">
                          <a:ln>
                            <a:noFill/>
                          </a:ln>
                          <a:solidFill>
                            <a:schemeClr val="tx1"/>
                          </a:solidFill>
                          <a:latin typeface="Cambria" pitchFamily="18" charset="0"/>
                          <a:ea typeface="+mn-ea"/>
                          <a:cs typeface="+mn-cs"/>
                        </a:rPr>
                        <a:t> </a:t>
                      </a:r>
                      <a:r>
                        <a:rPr lang="en-US" sz="1800" kern="1200" dirty="0" err="1" smtClean="0">
                          <a:ln>
                            <a:noFill/>
                          </a:ln>
                          <a:solidFill>
                            <a:schemeClr val="tx1"/>
                          </a:solidFill>
                          <a:latin typeface="Cambria" pitchFamily="18" charset="0"/>
                          <a:ea typeface="+mn-ea"/>
                          <a:cs typeface="+mn-cs"/>
                        </a:rPr>
                        <a:t>Mandal</a:t>
                      </a:r>
                      <a:r>
                        <a:rPr lang="en-US" sz="1800" kern="1200" dirty="0" smtClean="0">
                          <a:ln>
                            <a:noFill/>
                          </a:ln>
                          <a:solidFill>
                            <a:schemeClr val="tx1"/>
                          </a:solidFill>
                          <a:latin typeface="Cambria" pitchFamily="18" charset="0"/>
                          <a:ea typeface="+mn-ea"/>
                          <a:cs typeface="+mn-cs"/>
                        </a:rPr>
                        <a:t> (E) </a:t>
                      </a:r>
                      <a:r>
                        <a:rPr lang="en-US" sz="1800" kern="1200" dirty="0" err="1" smtClean="0">
                          <a:ln>
                            <a:noFill/>
                          </a:ln>
                          <a:solidFill>
                            <a:schemeClr val="tx1"/>
                          </a:solidFill>
                          <a:latin typeface="Cambria" pitchFamily="18" charset="0"/>
                          <a:ea typeface="+mn-ea"/>
                          <a:cs typeface="+mn-cs"/>
                        </a:rPr>
                        <a:t>Pushkar</a:t>
                      </a:r>
                      <a:r>
                        <a:rPr lang="en-US" sz="1800" kern="1200" dirty="0" smtClean="0">
                          <a:ln>
                            <a:noFill/>
                          </a:ln>
                          <a:solidFill>
                            <a:schemeClr val="tx1"/>
                          </a:solidFill>
                          <a:latin typeface="Cambria" pitchFamily="18" charset="0"/>
                          <a:ea typeface="+mn-ea"/>
                          <a:cs typeface="+mn-cs"/>
                        </a:rPr>
                        <a:t> Ghats joining the Krishna River at </a:t>
                      </a:r>
                      <a:r>
                        <a:rPr lang="en-US" sz="1800" kern="1200" dirty="0" err="1" smtClean="0">
                          <a:ln>
                            <a:noFill/>
                          </a:ln>
                          <a:solidFill>
                            <a:schemeClr val="tx1"/>
                          </a:solidFill>
                          <a:latin typeface="Cambria" pitchFamily="18" charset="0"/>
                          <a:ea typeface="+mn-ea"/>
                          <a:cs typeface="+mn-cs"/>
                        </a:rPr>
                        <a:t>Amara</a:t>
                      </a:r>
                      <a:r>
                        <a:rPr lang="en-US" sz="1800" kern="1200" dirty="0" smtClean="0">
                          <a:ln>
                            <a:noFill/>
                          </a:ln>
                          <a:solidFill>
                            <a:schemeClr val="tx1"/>
                          </a:solidFill>
                          <a:latin typeface="Cambria" pitchFamily="18" charset="0"/>
                          <a:ea typeface="+mn-ea"/>
                          <a:cs typeface="+mn-cs"/>
                        </a:rPr>
                        <a:t> </a:t>
                      </a:r>
                      <a:r>
                        <a:rPr lang="en-US" sz="1800" kern="1200" dirty="0" err="1" smtClean="0">
                          <a:ln>
                            <a:noFill/>
                          </a:ln>
                          <a:solidFill>
                            <a:schemeClr val="tx1"/>
                          </a:solidFill>
                          <a:latin typeface="Cambria" pitchFamily="18" charset="0"/>
                          <a:ea typeface="+mn-ea"/>
                          <a:cs typeface="+mn-cs"/>
                        </a:rPr>
                        <a:t>Lingeswara</a:t>
                      </a:r>
                      <a:r>
                        <a:rPr lang="en-US" sz="1800" kern="1200" dirty="0" smtClean="0">
                          <a:ln>
                            <a:noFill/>
                          </a:ln>
                          <a:solidFill>
                            <a:schemeClr val="tx1"/>
                          </a:solidFill>
                          <a:latin typeface="Cambria" pitchFamily="18" charset="0"/>
                          <a:ea typeface="+mn-ea"/>
                          <a:cs typeface="+mn-cs"/>
                        </a:rPr>
                        <a:t> Temple of </a:t>
                      </a:r>
                      <a:r>
                        <a:rPr lang="en-US" sz="1800" kern="1200" dirty="0" err="1" smtClean="0">
                          <a:ln>
                            <a:noFill/>
                          </a:ln>
                          <a:solidFill>
                            <a:schemeClr val="tx1"/>
                          </a:solidFill>
                          <a:latin typeface="Cambria" pitchFamily="18" charset="0"/>
                          <a:ea typeface="+mn-ea"/>
                          <a:cs typeface="+mn-cs"/>
                        </a:rPr>
                        <a:t>Daida</a:t>
                      </a:r>
                      <a:r>
                        <a:rPr lang="en-US" sz="1800" kern="1200" dirty="0" smtClean="0">
                          <a:ln>
                            <a:noFill/>
                          </a:ln>
                          <a:solidFill>
                            <a:schemeClr val="tx1"/>
                          </a:solidFill>
                          <a:latin typeface="Cambria" pitchFamily="18" charset="0"/>
                          <a:ea typeface="+mn-ea"/>
                          <a:cs typeface="+mn-cs"/>
                        </a:rPr>
                        <a:t> village, </a:t>
                      </a:r>
                      <a:r>
                        <a:rPr lang="en-US" sz="1800" kern="1200" dirty="0" err="1" smtClean="0">
                          <a:ln>
                            <a:noFill/>
                          </a:ln>
                          <a:solidFill>
                            <a:schemeClr val="tx1"/>
                          </a:solidFill>
                          <a:latin typeface="Cambria" pitchFamily="18" charset="0"/>
                          <a:ea typeface="+mn-ea"/>
                          <a:cs typeface="+mn-cs"/>
                        </a:rPr>
                        <a:t>Batrupalem</a:t>
                      </a:r>
                      <a:r>
                        <a:rPr lang="en-US" sz="1800" kern="1200" dirty="0" smtClean="0">
                          <a:ln>
                            <a:noFill/>
                          </a:ln>
                          <a:solidFill>
                            <a:schemeClr val="tx1"/>
                          </a:solidFill>
                          <a:latin typeface="Cambria" pitchFamily="18" charset="0"/>
                          <a:ea typeface="+mn-ea"/>
                          <a:cs typeface="+mn-cs"/>
                        </a:rPr>
                        <a:t> village, </a:t>
                      </a:r>
                      <a:r>
                        <a:rPr lang="en-US" sz="1800" kern="1200" dirty="0" err="1" smtClean="0">
                          <a:ln>
                            <a:noFill/>
                          </a:ln>
                          <a:solidFill>
                            <a:schemeClr val="tx1"/>
                          </a:solidFill>
                          <a:latin typeface="Cambria" pitchFamily="18" charset="0"/>
                          <a:ea typeface="+mn-ea"/>
                          <a:cs typeface="+mn-cs"/>
                        </a:rPr>
                        <a:t>Tangeda</a:t>
                      </a:r>
                      <a:r>
                        <a:rPr lang="en-US" sz="1800" kern="1200" dirty="0" smtClean="0">
                          <a:ln>
                            <a:noFill/>
                          </a:ln>
                          <a:solidFill>
                            <a:schemeClr val="tx1"/>
                          </a:solidFill>
                          <a:latin typeface="Cambria" pitchFamily="18" charset="0"/>
                          <a:ea typeface="+mn-ea"/>
                          <a:cs typeface="+mn-cs"/>
                        </a:rPr>
                        <a:t> village, </a:t>
                      </a:r>
                      <a:r>
                        <a:rPr lang="en-US" sz="1800" kern="1200" dirty="0" err="1" smtClean="0">
                          <a:ln>
                            <a:noFill/>
                          </a:ln>
                          <a:solidFill>
                            <a:schemeClr val="tx1"/>
                          </a:solidFill>
                          <a:latin typeface="Cambria" pitchFamily="18" charset="0"/>
                          <a:ea typeface="+mn-ea"/>
                          <a:cs typeface="+mn-cs"/>
                        </a:rPr>
                        <a:t>Govindapuram</a:t>
                      </a:r>
                      <a:r>
                        <a:rPr lang="en-US" sz="1800" kern="1200" dirty="0" smtClean="0">
                          <a:ln>
                            <a:noFill/>
                          </a:ln>
                          <a:solidFill>
                            <a:schemeClr val="tx1"/>
                          </a:solidFill>
                          <a:latin typeface="Cambria" pitchFamily="18" charset="0"/>
                          <a:ea typeface="+mn-ea"/>
                          <a:cs typeface="+mn-cs"/>
                        </a:rPr>
                        <a:t> village (all cumulative)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49.86</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6" name="Rectangle 5"/>
          <p:cNvSpPr/>
          <p:nvPr/>
        </p:nvSpPr>
        <p:spPr>
          <a:xfrm>
            <a:off x="0" y="6525344"/>
            <a:ext cx="9144000" cy="33265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WORKS COMPLETED</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nvGraphicFramePr>
        <p:xfrm>
          <a:off x="323527" y="1117312"/>
          <a:ext cx="8424937" cy="5048250"/>
        </p:xfrm>
        <a:graphic>
          <a:graphicData uri="http://schemas.openxmlformats.org/drawingml/2006/table">
            <a:tbl>
              <a:tblPr firstRow="1" bandRow="1">
                <a:tableStyleId>{5C22544A-7EE6-4342-B048-85BDC9FD1C3A}</a:tableStyleId>
              </a:tblPr>
              <a:tblGrid>
                <a:gridCol w="576064"/>
                <a:gridCol w="6480720"/>
                <a:gridCol w="1368153"/>
              </a:tblGrid>
              <a:tr h="370840">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VALUE</a:t>
                      </a:r>
                    </a:p>
                    <a:p>
                      <a:pPr algn="ctr"/>
                      <a:r>
                        <a:rPr lang="en-US" dirty="0" smtClean="0">
                          <a:ln>
                            <a:noFill/>
                          </a:ln>
                          <a:solidFill>
                            <a:srgbClr val="FF0000"/>
                          </a:solidFill>
                          <a:latin typeface="Cambria" pitchFamily="18" charset="0"/>
                        </a:rPr>
                        <a:t> (In </a:t>
                      </a:r>
                      <a:r>
                        <a:rPr lang="en-US" baseline="0" dirty="0" smtClean="0">
                          <a:ln>
                            <a:noFill/>
                          </a:ln>
                          <a:solidFill>
                            <a:srgbClr val="FF0000"/>
                          </a:solidFill>
                          <a:latin typeface="Cambria" pitchFamily="18" charset="0"/>
                        </a:rPr>
                        <a:t>Crore)</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smtClean="0">
                          <a:ln>
                            <a:noFill/>
                          </a:ln>
                          <a:solidFill>
                            <a:schemeClr val="tx1"/>
                          </a:solidFill>
                          <a:latin typeface="Cambria" pitchFamily="18" charset="0"/>
                          <a:ea typeface="+mn-ea"/>
                          <a:cs typeface="+mn-cs"/>
                        </a:rPr>
                        <a:t>20.</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en-US" sz="1800" kern="1200" dirty="0" smtClean="0">
                          <a:ln>
                            <a:noFill/>
                          </a:ln>
                          <a:solidFill>
                            <a:schemeClr val="tx1"/>
                          </a:solidFill>
                          <a:latin typeface="Cambria" pitchFamily="18" charset="0"/>
                          <a:ea typeface="+mn-ea"/>
                          <a:cs typeface="+mn-cs"/>
                        </a:rPr>
                        <a:t>Rehabilitation and modernization of minor canal system under WUA in DC.1 </a:t>
                      </a:r>
                      <a:r>
                        <a:rPr lang="en-US" sz="1800" kern="1200" dirty="0" err="1" smtClean="0">
                          <a:ln>
                            <a:noFill/>
                          </a:ln>
                          <a:solidFill>
                            <a:schemeClr val="tx1"/>
                          </a:solidFill>
                          <a:latin typeface="Cambria" pitchFamily="18" charset="0"/>
                          <a:ea typeface="+mn-ea"/>
                          <a:cs typeface="+mn-cs"/>
                        </a:rPr>
                        <a:t>Macherla</a:t>
                      </a:r>
                      <a:r>
                        <a:rPr lang="en-US" sz="1800" kern="1200" dirty="0" smtClean="0">
                          <a:ln>
                            <a:noFill/>
                          </a:ln>
                          <a:solidFill>
                            <a:schemeClr val="tx1"/>
                          </a:solidFill>
                          <a:latin typeface="Cambria" pitchFamily="18" charset="0"/>
                          <a:ea typeface="+mn-ea"/>
                          <a:cs typeface="+mn-cs"/>
                        </a:rPr>
                        <a:t>, DC.6 Tangeda,DC.7 </a:t>
                      </a:r>
                      <a:r>
                        <a:rPr lang="en-US" sz="1800" kern="1200" dirty="0" err="1" smtClean="0">
                          <a:ln>
                            <a:noFill/>
                          </a:ln>
                          <a:solidFill>
                            <a:schemeClr val="tx1"/>
                          </a:solidFill>
                          <a:latin typeface="Cambria" pitchFamily="18" charset="0"/>
                          <a:ea typeface="+mn-ea"/>
                          <a:cs typeface="+mn-cs"/>
                        </a:rPr>
                        <a:t>Bellamkonda</a:t>
                      </a:r>
                      <a:r>
                        <a:rPr lang="en-US" sz="1800" kern="1200" dirty="0" smtClean="0">
                          <a:ln>
                            <a:noFill/>
                          </a:ln>
                          <a:solidFill>
                            <a:schemeClr val="tx1"/>
                          </a:solidFill>
                          <a:latin typeface="Cambria" pitchFamily="18" charset="0"/>
                          <a:ea typeface="+mn-ea"/>
                          <a:cs typeface="+mn-cs"/>
                        </a:rPr>
                        <a:t>, DC.9 </a:t>
                      </a:r>
                      <a:r>
                        <a:rPr lang="en-US" sz="1800" kern="1200" dirty="0" err="1" smtClean="0">
                          <a:ln>
                            <a:noFill/>
                          </a:ln>
                          <a:solidFill>
                            <a:schemeClr val="tx1"/>
                          </a:solidFill>
                          <a:latin typeface="Cambria" pitchFamily="18" charset="0"/>
                          <a:ea typeface="+mn-ea"/>
                          <a:cs typeface="+mn-cs"/>
                        </a:rPr>
                        <a:t>Chamarru</a:t>
                      </a:r>
                      <a:r>
                        <a:rPr lang="en-US" sz="1800" kern="1200" dirty="0" smtClean="0">
                          <a:ln>
                            <a:noFill/>
                          </a:ln>
                          <a:solidFill>
                            <a:schemeClr val="tx1"/>
                          </a:solidFill>
                          <a:latin typeface="Cambria" pitchFamily="18" charset="0"/>
                          <a:ea typeface="+mn-ea"/>
                          <a:cs typeface="+mn-cs"/>
                        </a:rPr>
                        <a:t>, DC.14 </a:t>
                      </a:r>
                      <a:r>
                        <a:rPr lang="en-US" sz="1800" kern="1200" dirty="0" err="1" smtClean="0">
                          <a:ln>
                            <a:noFill/>
                          </a:ln>
                          <a:solidFill>
                            <a:schemeClr val="tx1"/>
                          </a:solidFill>
                          <a:latin typeface="Cambria" pitchFamily="18" charset="0"/>
                          <a:ea typeface="+mn-ea"/>
                          <a:cs typeface="+mn-cs"/>
                        </a:rPr>
                        <a:t>Pedakurapadu</a:t>
                      </a:r>
                      <a:r>
                        <a:rPr lang="en-US" sz="1800" kern="1200" dirty="0" smtClean="0">
                          <a:ln>
                            <a:noFill/>
                          </a:ln>
                          <a:solidFill>
                            <a:schemeClr val="tx1"/>
                          </a:solidFill>
                          <a:latin typeface="Cambria" pitchFamily="18" charset="0"/>
                          <a:ea typeface="+mn-ea"/>
                          <a:cs typeface="+mn-cs"/>
                        </a:rPr>
                        <a:t>, DC.15 </a:t>
                      </a:r>
                      <a:r>
                        <a:rPr lang="en-US" sz="1800" kern="1200" dirty="0" err="1" smtClean="0">
                          <a:ln>
                            <a:noFill/>
                          </a:ln>
                          <a:solidFill>
                            <a:schemeClr val="tx1"/>
                          </a:solidFill>
                          <a:latin typeface="Cambria" pitchFamily="18" charset="0"/>
                          <a:ea typeface="+mn-ea"/>
                          <a:cs typeface="+mn-cs"/>
                        </a:rPr>
                        <a:t>Amaravathi</a:t>
                      </a:r>
                      <a:r>
                        <a:rPr lang="en-US" sz="1800" kern="1200" dirty="0" smtClean="0">
                          <a:ln>
                            <a:noFill/>
                          </a:ln>
                          <a:solidFill>
                            <a:schemeClr val="tx1"/>
                          </a:solidFill>
                          <a:latin typeface="Cambria" pitchFamily="18" charset="0"/>
                          <a:ea typeface="+mn-ea"/>
                          <a:cs typeface="+mn-cs"/>
                        </a:rPr>
                        <a:t>, DC.17 Guntur,DC.18 </a:t>
                      </a:r>
                      <a:r>
                        <a:rPr lang="en-US" sz="1800" kern="1200" dirty="0" err="1" smtClean="0">
                          <a:ln>
                            <a:noFill/>
                          </a:ln>
                          <a:solidFill>
                            <a:schemeClr val="tx1"/>
                          </a:solidFill>
                          <a:latin typeface="Cambria" pitchFamily="18" charset="0"/>
                          <a:ea typeface="+mn-ea"/>
                          <a:cs typeface="+mn-cs"/>
                        </a:rPr>
                        <a:t>Ponnekallu</a:t>
                      </a:r>
                      <a:r>
                        <a:rPr lang="en-US" sz="1800" kern="1200" dirty="0" smtClean="0">
                          <a:ln>
                            <a:noFill/>
                          </a:ln>
                          <a:solidFill>
                            <a:schemeClr val="tx1"/>
                          </a:solidFill>
                          <a:latin typeface="Cambria" pitchFamily="18" charset="0"/>
                          <a:ea typeface="+mn-ea"/>
                          <a:cs typeface="+mn-cs"/>
                        </a:rPr>
                        <a:t> of Nagarjuna </a:t>
                      </a:r>
                      <a:r>
                        <a:rPr lang="en-US" sz="1800" kern="1200" dirty="0" err="1" smtClean="0">
                          <a:ln>
                            <a:noFill/>
                          </a:ln>
                          <a:solidFill>
                            <a:schemeClr val="tx1"/>
                          </a:solidFill>
                          <a:latin typeface="Cambria" pitchFamily="18" charset="0"/>
                          <a:ea typeface="+mn-ea"/>
                          <a:cs typeface="+mn-cs"/>
                        </a:rPr>
                        <a:t>Sagar</a:t>
                      </a:r>
                      <a:r>
                        <a:rPr lang="en-US" sz="1800" kern="1200" dirty="0" smtClean="0">
                          <a:ln>
                            <a:noFill/>
                          </a:ln>
                          <a:solidFill>
                            <a:schemeClr val="tx1"/>
                          </a:solidFill>
                          <a:latin typeface="Cambria" pitchFamily="18" charset="0"/>
                          <a:ea typeface="+mn-ea"/>
                          <a:cs typeface="+mn-cs"/>
                        </a:rPr>
                        <a:t> </a:t>
                      </a:r>
                      <a:r>
                        <a:rPr lang="en-US" sz="1800" kern="1200" dirty="0" err="1" smtClean="0">
                          <a:ln>
                            <a:noFill/>
                          </a:ln>
                          <a:solidFill>
                            <a:schemeClr val="tx1"/>
                          </a:solidFill>
                          <a:latin typeface="Cambria" pitchFamily="18" charset="0"/>
                          <a:ea typeface="+mn-ea"/>
                          <a:cs typeface="+mn-cs"/>
                        </a:rPr>
                        <a:t>Jawahar</a:t>
                      </a:r>
                      <a:r>
                        <a:rPr lang="en-US" sz="1800" kern="1200" dirty="0" smtClean="0">
                          <a:ln>
                            <a:noFill/>
                          </a:ln>
                          <a:solidFill>
                            <a:schemeClr val="tx1"/>
                          </a:solidFill>
                          <a:latin typeface="Cambria" pitchFamily="18" charset="0"/>
                          <a:ea typeface="+mn-ea"/>
                          <a:cs typeface="+mn-cs"/>
                        </a:rPr>
                        <a:t> </a:t>
                      </a:r>
                      <a:r>
                        <a:rPr lang="en-US" sz="1800" kern="1200" dirty="0" err="1" smtClean="0">
                          <a:ln>
                            <a:noFill/>
                          </a:ln>
                          <a:solidFill>
                            <a:schemeClr val="tx1"/>
                          </a:solidFill>
                          <a:latin typeface="Cambria" pitchFamily="18" charset="0"/>
                          <a:ea typeface="+mn-ea"/>
                          <a:cs typeface="+mn-cs"/>
                        </a:rPr>
                        <a:t>Canal,AP</a:t>
                      </a:r>
                      <a:endParaRPr lang="en-US" sz="1800" kern="1200" dirty="0" smtClean="0">
                        <a:ln>
                          <a:noFill/>
                        </a:ln>
                        <a:solidFill>
                          <a:schemeClr val="tx1"/>
                        </a:solidFill>
                        <a:latin typeface="Cambria" pitchFamily="18" charset="0"/>
                        <a:ea typeface="+mn-ea"/>
                        <a:cs typeface="+mn-cs"/>
                      </a:endParaRP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smtClean="0">
                          <a:ln>
                            <a:noFill/>
                          </a:ln>
                          <a:solidFill>
                            <a:schemeClr val="tx1"/>
                          </a:solidFill>
                          <a:latin typeface="Cambria" pitchFamily="18" charset="0"/>
                          <a:ea typeface="+mn-ea"/>
                          <a:cs typeface="+mn-cs"/>
                        </a:rPr>
                        <a:t>143.74</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21.</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kern="1200" dirty="0" smtClean="0">
                          <a:ln>
                            <a:noFill/>
                          </a:ln>
                          <a:solidFill>
                            <a:schemeClr val="tx1"/>
                          </a:solidFill>
                          <a:latin typeface="Cambria" pitchFamily="18" charset="0"/>
                          <a:ea typeface="+mn-ea"/>
                          <a:cs typeface="+mn-cs"/>
                        </a:rPr>
                        <a:t>Construction of Ground Level Water Tank for Kurnool Ultra Mega Solar Park at </a:t>
                      </a:r>
                      <a:r>
                        <a:rPr lang="en-US" sz="1800" kern="1200" dirty="0" err="1" smtClean="0">
                          <a:ln>
                            <a:noFill/>
                          </a:ln>
                          <a:solidFill>
                            <a:schemeClr val="tx1"/>
                          </a:solidFill>
                          <a:latin typeface="Cambria" pitchFamily="18" charset="0"/>
                          <a:ea typeface="+mn-ea"/>
                          <a:cs typeface="+mn-cs"/>
                        </a:rPr>
                        <a:t>sakunala</a:t>
                      </a:r>
                      <a:r>
                        <a:rPr lang="en-US" sz="1800" kern="1200" dirty="0" smtClean="0">
                          <a:ln>
                            <a:noFill/>
                          </a:ln>
                          <a:solidFill>
                            <a:schemeClr val="tx1"/>
                          </a:solidFill>
                          <a:latin typeface="Cambria" pitchFamily="18" charset="0"/>
                          <a:ea typeface="+mn-ea"/>
                          <a:cs typeface="+mn-cs"/>
                        </a:rPr>
                        <a:t> &amp; </a:t>
                      </a:r>
                      <a:r>
                        <a:rPr lang="en-US" sz="1800" kern="1200" dirty="0" err="1" smtClean="0">
                          <a:ln>
                            <a:noFill/>
                          </a:ln>
                          <a:solidFill>
                            <a:schemeClr val="tx1"/>
                          </a:solidFill>
                          <a:latin typeface="Cambria" pitchFamily="18" charset="0"/>
                          <a:ea typeface="+mn-ea"/>
                          <a:cs typeface="+mn-cs"/>
                        </a:rPr>
                        <a:t>Gani</a:t>
                      </a:r>
                      <a:r>
                        <a:rPr lang="en-US" sz="1800" kern="1200" dirty="0" smtClean="0">
                          <a:ln>
                            <a:noFill/>
                          </a:ln>
                          <a:solidFill>
                            <a:schemeClr val="tx1"/>
                          </a:solidFill>
                          <a:latin typeface="Cambria" pitchFamily="18" charset="0"/>
                          <a:ea typeface="+mn-ea"/>
                          <a:cs typeface="+mn-cs"/>
                        </a:rPr>
                        <a:t>, Kurnool Dist. A.P.</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9.22</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22.</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IN" sz="1800" kern="1200" dirty="0" smtClean="0">
                          <a:ln>
                            <a:noFill/>
                          </a:ln>
                          <a:solidFill>
                            <a:schemeClr val="tx1"/>
                          </a:solidFill>
                          <a:latin typeface="Cambria" pitchFamily="18" charset="0"/>
                          <a:ea typeface="+mn-ea"/>
                          <a:cs typeface="+mn-cs"/>
                        </a:rPr>
                        <a:t>Package No.2:Special repairs to canal and structures pertaining to RBHLC to restore its design discharges from Km.44/000 to Km.50/000</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26.07</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23.</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IN" sz="1800" kern="1200" dirty="0" smtClean="0">
                          <a:ln>
                            <a:noFill/>
                          </a:ln>
                          <a:solidFill>
                            <a:schemeClr val="tx1"/>
                          </a:solidFill>
                          <a:latin typeface="Cambria" pitchFamily="18" charset="0"/>
                          <a:ea typeface="+mn-ea"/>
                          <a:cs typeface="+mn-cs"/>
                        </a:rPr>
                        <a:t>Package No.10:Special repairs to canal, CC lining and damaged structures pertaining to Power Canal to restore its design discharges from Km.7/000 to Km.20/450.</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53.20</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smtClean="0">
                          <a:ln>
                            <a:noFill/>
                          </a:ln>
                          <a:solidFill>
                            <a:schemeClr val="tx1"/>
                          </a:solidFill>
                          <a:latin typeface="Cambria" pitchFamily="18" charset="0"/>
                          <a:ea typeface="+mn-ea"/>
                          <a:cs typeface="+mn-cs"/>
                        </a:rPr>
                        <a:t>24.</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800" kern="1200" dirty="0" smtClean="0">
                          <a:ln>
                            <a:noFill/>
                          </a:ln>
                          <a:solidFill>
                            <a:schemeClr val="tx1"/>
                          </a:solidFill>
                          <a:latin typeface="Cambria" pitchFamily="18" charset="0"/>
                          <a:ea typeface="+mn-ea"/>
                          <a:cs typeface="+mn-cs"/>
                        </a:rPr>
                        <a:t>Laying Jointing testing and commissioning of additional Sewer lines along with restoration of roads , construction of manholes in </a:t>
                      </a:r>
                      <a:r>
                        <a:rPr lang="en-US" sz="1800" kern="1200" dirty="0" err="1" smtClean="0">
                          <a:ln>
                            <a:noFill/>
                          </a:ln>
                          <a:solidFill>
                            <a:schemeClr val="tx1"/>
                          </a:solidFill>
                          <a:latin typeface="Cambria" pitchFamily="18" charset="0"/>
                          <a:ea typeface="+mn-ea"/>
                          <a:cs typeface="+mn-cs"/>
                        </a:rPr>
                        <a:t>Alwar</a:t>
                      </a:r>
                      <a:endParaRPr lang="en-US" sz="1800" kern="1200" dirty="0" smtClean="0">
                        <a:ln>
                          <a:noFill/>
                        </a:ln>
                        <a:solidFill>
                          <a:schemeClr val="tx1"/>
                        </a:solidFill>
                        <a:latin typeface="Cambria" pitchFamily="18" charset="0"/>
                        <a:ea typeface="+mn-ea"/>
                        <a:cs typeface="+mn-cs"/>
                      </a:endParaRP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smtClean="0">
                          <a:ln>
                            <a:noFill/>
                          </a:ln>
                          <a:solidFill>
                            <a:schemeClr val="tx1"/>
                          </a:solidFill>
                          <a:latin typeface="Cambria" pitchFamily="18" charset="0"/>
                          <a:ea typeface="+mn-ea"/>
                          <a:cs typeface="+mn-cs"/>
                        </a:rPr>
                        <a:t>36.80</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6" name="Rectangle 5"/>
          <p:cNvSpPr/>
          <p:nvPr/>
        </p:nvSpPr>
        <p:spPr>
          <a:xfrm>
            <a:off x="0" y="6525344"/>
            <a:ext cx="9144000" cy="33265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WORKS COMPLETED</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nvGraphicFramePr>
        <p:xfrm>
          <a:off x="323527" y="1117312"/>
          <a:ext cx="8424937" cy="4597704"/>
        </p:xfrm>
        <a:graphic>
          <a:graphicData uri="http://schemas.openxmlformats.org/drawingml/2006/table">
            <a:tbl>
              <a:tblPr firstRow="1" bandRow="1">
                <a:tableStyleId>{5C22544A-7EE6-4342-B048-85BDC9FD1C3A}</a:tableStyleId>
              </a:tblPr>
              <a:tblGrid>
                <a:gridCol w="576064"/>
                <a:gridCol w="6480720"/>
                <a:gridCol w="1368153"/>
              </a:tblGrid>
              <a:tr h="764262">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VALUE</a:t>
                      </a:r>
                    </a:p>
                    <a:p>
                      <a:pPr algn="ctr"/>
                      <a:r>
                        <a:rPr lang="en-US" dirty="0" smtClean="0">
                          <a:ln>
                            <a:noFill/>
                          </a:ln>
                          <a:solidFill>
                            <a:srgbClr val="FF0000"/>
                          </a:solidFill>
                          <a:latin typeface="Cambria" pitchFamily="18" charset="0"/>
                        </a:rPr>
                        <a:t> (In </a:t>
                      </a:r>
                      <a:r>
                        <a:rPr lang="en-US" baseline="0" dirty="0" smtClean="0">
                          <a:ln>
                            <a:noFill/>
                          </a:ln>
                          <a:solidFill>
                            <a:srgbClr val="FF0000"/>
                          </a:solidFill>
                          <a:latin typeface="Cambria" pitchFamily="18" charset="0"/>
                        </a:rPr>
                        <a:t>Crore)</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4427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smtClean="0">
                          <a:ln>
                            <a:noFill/>
                          </a:ln>
                          <a:solidFill>
                            <a:schemeClr val="tx1"/>
                          </a:solidFill>
                          <a:latin typeface="Cambria" pitchFamily="18" charset="0"/>
                          <a:ea typeface="+mn-ea"/>
                          <a:cs typeface="+mn-cs"/>
                        </a:rPr>
                        <a:t>25</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Improvements of Roads and drains at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Raichur</a:t>
                      </a:r>
                      <a:r>
                        <a:rPr kumimoji="0" lang="en-US" sz="1800" b="0" i="0" u="none" strike="noStrike" kern="1200" cap="none" normalizeH="0" baseline="0" dirty="0" smtClean="0">
                          <a:ln>
                            <a:noFill/>
                          </a:ln>
                          <a:solidFill>
                            <a:schemeClr val="tx1"/>
                          </a:solidFill>
                          <a:effectLst/>
                          <a:latin typeface="Cambria" pitchFamily="18" charset="0"/>
                          <a:ea typeface="+mn-ea"/>
                          <a:cs typeface="+mn-cs"/>
                        </a:rPr>
                        <a:t> City , Karnataka.</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34.69</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091803">
                <a:tc>
                  <a:txBody>
                    <a:bodyPr/>
                    <a:lstStyle/>
                    <a:p>
                      <a:pPr algn="ctr"/>
                      <a:r>
                        <a:rPr lang="en-US" dirty="0" smtClean="0">
                          <a:ln>
                            <a:noFill/>
                          </a:ln>
                          <a:solidFill>
                            <a:schemeClr val="tx1"/>
                          </a:solidFill>
                          <a:latin typeface="Cambria" pitchFamily="18" charset="0"/>
                        </a:rPr>
                        <a:t>26</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Laying Jointing testing and commissioning of additional Sewer lines along with restoration of roads, construction of manholes and appurtenances in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Naguar</a:t>
                      </a:r>
                      <a:r>
                        <a:rPr kumimoji="0" lang="en-US" sz="1800" b="0" i="0" u="none" strike="noStrike" kern="1200" cap="none" normalizeH="0" baseline="0" dirty="0" smtClean="0">
                          <a:ln>
                            <a:noFill/>
                          </a:ln>
                          <a:solidFill>
                            <a:schemeClr val="tx1"/>
                          </a:solidFill>
                          <a:effectLst/>
                          <a:latin typeface="Cambria" pitchFamily="18" charset="0"/>
                          <a:ea typeface="+mn-ea"/>
                          <a:cs typeface="+mn-cs"/>
                        </a:rPr>
                        <a:t> Town</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34.65</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442787">
                <a:tc>
                  <a:txBody>
                    <a:bodyPr/>
                    <a:lstStyle/>
                    <a:p>
                      <a:pPr algn="ctr"/>
                      <a:r>
                        <a:rPr lang="en-US" dirty="0" smtClean="0">
                          <a:ln>
                            <a:noFill/>
                          </a:ln>
                          <a:solidFill>
                            <a:schemeClr val="tx1"/>
                          </a:solidFill>
                          <a:latin typeface="Cambria" pitchFamily="18" charset="0"/>
                        </a:rPr>
                        <a:t>27</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Road improvement works in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Hospet</a:t>
                      </a:r>
                      <a:r>
                        <a:rPr kumimoji="0" lang="en-US" sz="1800" b="0" i="0" u="none" strike="noStrike" kern="1200" cap="none" normalizeH="0" baseline="0" dirty="0" smtClean="0">
                          <a:ln>
                            <a:noFill/>
                          </a:ln>
                          <a:solidFill>
                            <a:schemeClr val="tx1"/>
                          </a:solidFill>
                          <a:effectLst/>
                          <a:latin typeface="Cambria" pitchFamily="18" charset="0"/>
                          <a:ea typeface="+mn-ea"/>
                          <a:cs typeface="+mn-cs"/>
                        </a:rPr>
                        <a:t> city limits,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Ballery</a:t>
                      </a:r>
                      <a:r>
                        <a:rPr kumimoji="0" lang="en-US" sz="1800" b="0" i="0" u="none" strike="noStrike" kern="1200" cap="none" normalizeH="0" baseline="0" dirty="0" smtClean="0">
                          <a:ln>
                            <a:noFill/>
                          </a:ln>
                          <a:solidFill>
                            <a:schemeClr val="tx1"/>
                          </a:solidFill>
                          <a:effectLst/>
                          <a:latin typeface="Cambria" pitchFamily="18" charset="0"/>
                          <a:ea typeface="+mn-ea"/>
                          <a:cs typeface="+mn-cs"/>
                        </a:rPr>
                        <a:t> District</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13.10</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091803">
                <a:tc>
                  <a:txBody>
                    <a:bodyPr/>
                    <a:lstStyle/>
                    <a:p>
                      <a:pPr algn="ctr"/>
                      <a:r>
                        <a:rPr lang="en-US" dirty="0" smtClean="0">
                          <a:ln>
                            <a:noFill/>
                          </a:ln>
                          <a:solidFill>
                            <a:schemeClr val="tx1"/>
                          </a:solidFill>
                          <a:latin typeface="Cambria" pitchFamily="18" charset="0"/>
                        </a:rPr>
                        <a:t>28</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Improvements to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Pushkara</a:t>
                      </a:r>
                      <a:r>
                        <a:rPr kumimoji="0" lang="en-US" sz="1800" b="0" i="0" u="none" strike="noStrike" kern="1200" cap="none" normalizeH="0" baseline="0" dirty="0" smtClean="0">
                          <a:ln>
                            <a:noFill/>
                          </a:ln>
                          <a:solidFill>
                            <a:schemeClr val="tx1"/>
                          </a:solidFill>
                          <a:effectLst/>
                          <a:latin typeface="Cambria" pitchFamily="18" charset="0"/>
                          <a:ea typeface="+mn-ea"/>
                          <a:cs typeface="+mn-cs"/>
                        </a:rPr>
                        <a:t> Ghats at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Vykuntapuram</a:t>
                      </a:r>
                      <a:r>
                        <a:rPr kumimoji="0" lang="en-US" sz="1800" b="0" i="0" u="none" strike="noStrike" kern="1200" cap="none" normalizeH="0" baseline="0" dirty="0" smtClean="0">
                          <a:ln>
                            <a:noFill/>
                          </a:ln>
                          <a:solidFill>
                            <a:schemeClr val="tx1"/>
                          </a:solidFill>
                          <a:effectLst/>
                          <a:latin typeface="Cambria" pitchFamily="18" charset="0"/>
                          <a:ea typeface="+mn-ea"/>
                          <a:cs typeface="+mn-cs"/>
                        </a:rPr>
                        <a:t>,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Sitanagaram</a:t>
                      </a:r>
                      <a:r>
                        <a:rPr kumimoji="0" lang="en-US" sz="1800" b="0" i="0" u="none" strike="noStrike" kern="1200" cap="none" normalizeH="0" baseline="0" dirty="0" smtClean="0">
                          <a:ln>
                            <a:noFill/>
                          </a:ln>
                          <a:solidFill>
                            <a:schemeClr val="tx1"/>
                          </a:solidFill>
                          <a:effectLst/>
                          <a:latin typeface="Cambria" pitchFamily="18" charset="0"/>
                          <a:ea typeface="+mn-ea"/>
                          <a:cs typeface="+mn-cs"/>
                        </a:rPr>
                        <a:t>,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Batrupalem</a:t>
                      </a:r>
                      <a:r>
                        <a:rPr kumimoji="0" lang="en-US" sz="1800" b="0" i="0" u="none" strike="noStrike" kern="1200" cap="none" normalizeH="0" baseline="0" dirty="0" smtClean="0">
                          <a:ln>
                            <a:noFill/>
                          </a:ln>
                          <a:solidFill>
                            <a:schemeClr val="tx1"/>
                          </a:solidFill>
                          <a:effectLst/>
                          <a:latin typeface="Cambria" pitchFamily="18" charset="0"/>
                          <a:ea typeface="+mn-ea"/>
                          <a:cs typeface="+mn-cs"/>
                        </a:rPr>
                        <a:t> village,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Tangeda</a:t>
                      </a:r>
                      <a:r>
                        <a:rPr kumimoji="0" lang="en-US" sz="1800" b="0" i="0" u="none" strike="noStrike" kern="1200" cap="none" normalizeH="0" baseline="0" dirty="0" smtClean="0">
                          <a:ln>
                            <a:noFill/>
                          </a:ln>
                          <a:solidFill>
                            <a:schemeClr val="tx1"/>
                          </a:solidFill>
                          <a:effectLst/>
                          <a:latin typeface="Cambria" pitchFamily="18" charset="0"/>
                          <a:ea typeface="+mn-ea"/>
                          <a:cs typeface="+mn-cs"/>
                        </a:rPr>
                        <a:t> village,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Govindapuram</a:t>
                      </a:r>
                      <a:r>
                        <a:rPr kumimoji="0" lang="en-US" sz="1800" b="0" i="0" u="none" strike="noStrike" kern="1200" cap="none" normalizeH="0" baseline="0" dirty="0" smtClean="0">
                          <a:ln>
                            <a:noFill/>
                          </a:ln>
                          <a:solidFill>
                            <a:schemeClr val="tx1"/>
                          </a:solidFill>
                          <a:effectLst/>
                          <a:latin typeface="Cambria" pitchFamily="18" charset="0"/>
                          <a:ea typeface="+mn-ea"/>
                          <a:cs typeface="+mn-cs"/>
                        </a:rPr>
                        <a:t> village and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Srisailam</a:t>
                      </a:r>
                      <a:r>
                        <a:rPr kumimoji="0" lang="en-US" sz="1800" b="0" i="0" u="none" strike="noStrike" kern="1200" cap="none" normalizeH="0" baseline="0" dirty="0" smtClean="0">
                          <a:ln>
                            <a:noFill/>
                          </a:ln>
                          <a:solidFill>
                            <a:schemeClr val="tx1"/>
                          </a:solidFill>
                          <a:effectLst/>
                          <a:latin typeface="Cambria" pitchFamily="18" charset="0"/>
                          <a:ea typeface="+mn-ea"/>
                          <a:cs typeface="+mn-cs"/>
                        </a:rPr>
                        <a:t>.</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53.47</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76426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smtClean="0">
                          <a:ln>
                            <a:noFill/>
                          </a:ln>
                          <a:solidFill>
                            <a:schemeClr val="tx1"/>
                          </a:solidFill>
                          <a:latin typeface="Cambria" pitchFamily="18" charset="0"/>
                          <a:ea typeface="+mn-ea"/>
                          <a:cs typeface="+mn-cs"/>
                        </a:rPr>
                        <a:t>29</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APCRDA, Vijayawada – Development of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Nelapadu</a:t>
                      </a:r>
                      <a:r>
                        <a:rPr kumimoji="0" lang="en-US" sz="1800" b="0" i="0" u="none" strike="noStrike" kern="1200" cap="none" normalizeH="0" baseline="0" dirty="0" smtClean="0">
                          <a:ln>
                            <a:noFill/>
                          </a:ln>
                          <a:solidFill>
                            <a:schemeClr val="tx1"/>
                          </a:solidFill>
                          <a:effectLst/>
                          <a:latin typeface="Cambria" pitchFamily="18" charset="0"/>
                          <a:ea typeface="+mn-ea"/>
                          <a:cs typeface="+mn-cs"/>
                        </a:rPr>
                        <a:t> LPS Layout (Phase-II) in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Amaravathi</a:t>
                      </a:r>
                      <a:r>
                        <a:rPr kumimoji="0" lang="en-US" sz="1800" b="0" i="0" u="none" strike="noStrike" kern="1200" cap="none" normalizeH="0" baseline="0" dirty="0" smtClean="0">
                          <a:ln>
                            <a:noFill/>
                          </a:ln>
                          <a:solidFill>
                            <a:schemeClr val="tx1"/>
                          </a:solidFill>
                          <a:effectLst/>
                          <a:latin typeface="Cambria" pitchFamily="18" charset="0"/>
                          <a:ea typeface="+mn-ea"/>
                          <a:cs typeface="+mn-cs"/>
                        </a:rPr>
                        <a:t> Capital City Area</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28.49</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6" name="Rectangle 5"/>
          <p:cNvSpPr/>
          <p:nvPr/>
        </p:nvSpPr>
        <p:spPr>
          <a:xfrm>
            <a:off x="0" y="6525344"/>
            <a:ext cx="9144000" cy="33265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WORKS COMPLETED</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nvGraphicFramePr>
        <p:xfrm>
          <a:off x="323527" y="1117312"/>
          <a:ext cx="8424937" cy="3252192"/>
        </p:xfrm>
        <a:graphic>
          <a:graphicData uri="http://schemas.openxmlformats.org/drawingml/2006/table">
            <a:tbl>
              <a:tblPr firstRow="1" bandRow="1">
                <a:tableStyleId>{5C22544A-7EE6-4342-B048-85BDC9FD1C3A}</a:tableStyleId>
              </a:tblPr>
              <a:tblGrid>
                <a:gridCol w="576064"/>
                <a:gridCol w="6480720"/>
                <a:gridCol w="1368153"/>
              </a:tblGrid>
              <a:tr h="764262">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VALUE</a:t>
                      </a:r>
                    </a:p>
                    <a:p>
                      <a:pPr algn="ctr"/>
                      <a:r>
                        <a:rPr lang="en-US" dirty="0" smtClean="0">
                          <a:ln>
                            <a:noFill/>
                          </a:ln>
                          <a:solidFill>
                            <a:srgbClr val="FF0000"/>
                          </a:solidFill>
                          <a:latin typeface="Cambria" pitchFamily="18" charset="0"/>
                        </a:rPr>
                        <a:t> (In </a:t>
                      </a:r>
                      <a:r>
                        <a:rPr lang="en-US" baseline="0" dirty="0" smtClean="0">
                          <a:ln>
                            <a:noFill/>
                          </a:ln>
                          <a:solidFill>
                            <a:srgbClr val="FF0000"/>
                          </a:solidFill>
                          <a:latin typeface="Cambria" pitchFamily="18" charset="0"/>
                        </a:rPr>
                        <a:t>Crore)</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4427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smtClean="0">
                          <a:ln>
                            <a:noFill/>
                          </a:ln>
                          <a:solidFill>
                            <a:schemeClr val="tx1"/>
                          </a:solidFill>
                          <a:latin typeface="Cambria" pitchFamily="18" charset="0"/>
                          <a:ea typeface="+mn-ea"/>
                          <a:cs typeface="+mn-cs"/>
                        </a:rPr>
                        <a:t>30</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fontAlgn="b">
                        <a:lnSpc>
                          <a:spcPct val="100000"/>
                        </a:lnSpc>
                        <a:spcBef>
                          <a:spcPts val="300"/>
                        </a:spcBef>
                      </a:pPr>
                      <a:r>
                        <a:rPr lang="en-US" sz="1800" b="0" i="0" u="none" strike="noStrike" dirty="0" err="1" smtClean="0">
                          <a:solidFill>
                            <a:schemeClr val="tx1"/>
                          </a:solidFill>
                          <a:latin typeface="Cambria" pitchFamily="18" charset="0"/>
                        </a:rPr>
                        <a:t>Nadikudi</a:t>
                      </a:r>
                      <a:r>
                        <a:rPr lang="en-US" sz="1800" b="0" i="0" u="none" strike="noStrike" dirty="0" smtClean="0">
                          <a:solidFill>
                            <a:schemeClr val="tx1"/>
                          </a:solidFill>
                          <a:latin typeface="Cambria" pitchFamily="18" charset="0"/>
                        </a:rPr>
                        <a:t> - </a:t>
                      </a:r>
                      <a:r>
                        <a:rPr lang="en-US" sz="1800" b="0" i="0" u="none" strike="noStrike" dirty="0" err="1" smtClean="0">
                          <a:solidFill>
                            <a:schemeClr val="tx1"/>
                          </a:solidFill>
                          <a:latin typeface="Cambria" pitchFamily="18" charset="0"/>
                        </a:rPr>
                        <a:t>Srikalahasti</a:t>
                      </a:r>
                      <a:r>
                        <a:rPr lang="en-US" sz="1800" b="0" i="0" u="none" strike="noStrike" dirty="0" smtClean="0">
                          <a:solidFill>
                            <a:schemeClr val="tx1"/>
                          </a:solidFill>
                          <a:latin typeface="Cambria" pitchFamily="18" charset="0"/>
                        </a:rPr>
                        <a:t> New BG line Project- Providing selected Contractor's own earth of SQ2/SQ3 Quality prepared sub-grade and Blanketing material to GE:0014 Specifications from Ch:4500 m to Ch: 35500m in between </a:t>
                      </a:r>
                      <a:r>
                        <a:rPr lang="en-US" sz="1800" b="0" i="0" u="none" strike="noStrike" dirty="0" err="1" smtClean="0">
                          <a:solidFill>
                            <a:schemeClr val="tx1"/>
                          </a:solidFill>
                          <a:latin typeface="Cambria" pitchFamily="18" charset="0"/>
                        </a:rPr>
                        <a:t>Piduguralla</a:t>
                      </a:r>
                      <a:r>
                        <a:rPr lang="en-US" sz="1800" b="0" i="0" u="none" strike="noStrike" dirty="0" smtClean="0">
                          <a:solidFill>
                            <a:schemeClr val="tx1"/>
                          </a:solidFill>
                          <a:latin typeface="Cambria" pitchFamily="18" charset="0"/>
                        </a:rPr>
                        <a:t> (New) and </a:t>
                      </a:r>
                      <a:r>
                        <a:rPr lang="en-US" sz="1800" b="0" i="0" u="none" strike="noStrike" dirty="0" err="1" smtClean="0">
                          <a:solidFill>
                            <a:schemeClr val="tx1"/>
                          </a:solidFill>
                          <a:latin typeface="Cambria" pitchFamily="18" charset="0"/>
                        </a:rPr>
                        <a:t>Rompicherla</a:t>
                      </a:r>
                      <a:r>
                        <a:rPr lang="en-US" sz="1800" b="0" i="0" u="none" strike="noStrike" dirty="0" smtClean="0">
                          <a:solidFill>
                            <a:schemeClr val="tx1"/>
                          </a:solidFill>
                          <a:latin typeface="Cambria" pitchFamily="18" charset="0"/>
                        </a:rPr>
                        <a:t> (Pro) stations.</a:t>
                      </a:r>
                      <a:endParaRPr lang="en-US" sz="1800" b="0" i="0" u="none" strike="noStrike" dirty="0">
                        <a:solidFill>
                          <a:schemeClr val="tx1"/>
                        </a:solidFill>
                        <a:latin typeface="Cambria" pitchFamily="18" charset="0"/>
                      </a:endParaRPr>
                    </a:p>
                  </a:txBody>
                  <a:tcPr marL="9525" marR="9525" marT="9525"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15.35</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091803">
                <a:tc>
                  <a:txBody>
                    <a:bodyPr/>
                    <a:lstStyle/>
                    <a:p>
                      <a:pPr algn="ctr"/>
                      <a:r>
                        <a:rPr lang="en-US" dirty="0" smtClean="0">
                          <a:ln>
                            <a:noFill/>
                          </a:ln>
                          <a:solidFill>
                            <a:schemeClr val="tx1"/>
                          </a:solidFill>
                          <a:latin typeface="Cambria" pitchFamily="18" charset="0"/>
                        </a:rPr>
                        <a:t>31</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fontAlgn="b">
                        <a:lnSpc>
                          <a:spcPct val="100000"/>
                        </a:lnSpc>
                        <a:spcBef>
                          <a:spcPts val="300"/>
                        </a:spcBef>
                      </a:pPr>
                      <a:r>
                        <a:rPr lang="en-US" sz="1800" b="0" i="0" u="none" strike="noStrike" dirty="0" err="1" smtClean="0">
                          <a:solidFill>
                            <a:schemeClr val="tx1"/>
                          </a:solidFill>
                          <a:latin typeface="Cambria" pitchFamily="18" charset="0"/>
                        </a:rPr>
                        <a:t>Nadikudi</a:t>
                      </a:r>
                      <a:r>
                        <a:rPr lang="en-US" sz="1800" b="0" i="0" u="none" strike="noStrike" dirty="0" smtClean="0">
                          <a:solidFill>
                            <a:schemeClr val="tx1"/>
                          </a:solidFill>
                          <a:latin typeface="Cambria" pitchFamily="18" charset="0"/>
                        </a:rPr>
                        <a:t> - </a:t>
                      </a:r>
                      <a:r>
                        <a:rPr lang="en-US" sz="1800" b="0" i="0" u="none" strike="noStrike" dirty="0" err="1" smtClean="0">
                          <a:solidFill>
                            <a:schemeClr val="tx1"/>
                          </a:solidFill>
                          <a:latin typeface="Cambria" pitchFamily="18" charset="0"/>
                        </a:rPr>
                        <a:t>Srikalahasti</a:t>
                      </a:r>
                      <a:r>
                        <a:rPr lang="en-US" sz="1800" b="0" i="0" u="none" strike="noStrike" dirty="0" smtClean="0">
                          <a:solidFill>
                            <a:schemeClr val="tx1"/>
                          </a:solidFill>
                          <a:latin typeface="Cambria" pitchFamily="18" charset="0"/>
                        </a:rPr>
                        <a:t> New BG Line Project - Proposed construction of RUB No 22 as 4x 12.0x 5.5m RCC Box (Cast in Situ) with open foundations across NAM Express Highway at CH: 14282.0m</a:t>
                      </a:r>
                      <a:endParaRPr lang="en-US" sz="1800" b="0" i="0" u="none" strike="noStrike" dirty="0">
                        <a:solidFill>
                          <a:schemeClr val="tx1"/>
                        </a:solidFill>
                        <a:latin typeface="Cambria" pitchFamily="18" charset="0"/>
                      </a:endParaRPr>
                    </a:p>
                  </a:txBody>
                  <a:tcPr marL="9525" marR="9525" marT="9525"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16.70</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6" name="Rectangle 5"/>
          <p:cNvSpPr/>
          <p:nvPr/>
        </p:nvSpPr>
        <p:spPr>
          <a:xfrm>
            <a:off x="0" y="6525344"/>
            <a:ext cx="9144000" cy="33265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8820472" y="0"/>
            <a:ext cx="323528" cy="6858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0"/>
            <a:ext cx="323528" cy="6858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0"/>
            <a:ext cx="9144000" cy="332656"/>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6525344"/>
            <a:ext cx="9144000" cy="332656"/>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3"/>
          <p:cNvSpPr txBox="1">
            <a:spLocks noChangeArrowheads="1"/>
          </p:cNvSpPr>
          <p:nvPr/>
        </p:nvSpPr>
        <p:spPr>
          <a:xfrm>
            <a:off x="4355976" y="620688"/>
            <a:ext cx="3888432" cy="5688632"/>
          </a:xfrm>
          <a:prstGeom prst="rect">
            <a:avLst/>
          </a:prstGeom>
          <a:noFill/>
        </p:spPr>
        <p:txBody>
          <a:bodyPr/>
          <a:lstStyle/>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r>
              <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rPr>
              <a:t>INTRODUCTION</a:t>
            </a: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endPar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r>
              <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rPr>
              <a:t>BUSINESS PROFILE</a:t>
            </a: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endPar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r>
              <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rPr>
              <a:t>SERVICES WE OFFER</a:t>
            </a: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endParaRPr lang="en-US" sz="2400" b="1" dirty="0">
              <a:solidFill>
                <a:srgbClr val="C00000"/>
              </a:solidFill>
              <a:effectLst>
                <a:outerShdw blurRad="50800" dist="38100" algn="l" rotWithShape="0">
                  <a:prstClr val="black">
                    <a:alpha val="40000"/>
                  </a:prstClr>
                </a:outerShdw>
              </a:effectLst>
            </a:endParaRP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r>
              <a:rPr lang="en-US" sz="2400" b="1" dirty="0" smtClean="0">
                <a:solidFill>
                  <a:srgbClr val="C00000"/>
                </a:solidFill>
                <a:effectLst>
                  <a:outerShdw blurRad="50800" dist="38100" algn="l" rotWithShape="0">
                    <a:prstClr val="black">
                      <a:alpha val="40000"/>
                    </a:prstClr>
                  </a:outerShdw>
                </a:effectLst>
              </a:rPr>
              <a:t>FINANCIAL INFO</a:t>
            </a:r>
            <a:endPar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endPar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r>
              <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rPr>
              <a:t>WORKS COMPLETED</a:t>
            </a: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endPar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r>
              <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rPr>
              <a:t>WORKS ON HAND</a:t>
            </a: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endPar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r>
              <a:rPr lang="en-US" sz="2400" b="1" dirty="0">
                <a:solidFill>
                  <a:srgbClr val="C00000"/>
                </a:solidFill>
                <a:effectLst>
                  <a:outerShdw blurRad="50800" dist="38100" algn="l" rotWithShape="0">
                    <a:prstClr val="black">
                      <a:alpha val="40000"/>
                    </a:prstClr>
                  </a:outerShdw>
                </a:effectLst>
              </a:rPr>
              <a:t>P</a:t>
            </a:r>
            <a:r>
              <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rPr>
              <a:t>LANT AND MACHINERY</a:t>
            </a: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endPar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r>
              <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rPr>
              <a:t>TECHNICAL PERSONAL</a:t>
            </a: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endPar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Wingdings" pitchFamily="2" charset="2"/>
              <a:buChar char="Ø"/>
              <a:tabLst/>
              <a:defRPr/>
            </a:pPr>
            <a:r>
              <a:rPr kumimoji="0" lang="en-US" sz="2400" b="1"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rPr>
              <a:t>CONTACT</a:t>
            </a:r>
            <a:endParaRPr kumimoji="0" lang="en-US" sz="2400" b="0" i="0" u="none" strike="noStrike" kern="1200" cap="none" spc="0" normalizeH="0" baseline="0" noProof="0" dirty="0" smtClean="0">
              <a:ln>
                <a:noFill/>
              </a:ln>
              <a:solidFill>
                <a:srgbClr val="C00000"/>
              </a:solidFill>
              <a:effectLst>
                <a:outerShdw blurRad="50800" dist="38100" algn="l" rotWithShape="0">
                  <a:prstClr val="black">
                    <a:alpha val="40000"/>
                  </a:prstClr>
                </a:outerShdw>
              </a:effectLst>
              <a:uLnTx/>
              <a:uFillTx/>
              <a:latin typeface="+mn-lt"/>
              <a:ea typeface="+mn-ea"/>
              <a:cs typeface="+mn-cs"/>
            </a:endParaRPr>
          </a:p>
        </p:txBody>
      </p:sp>
      <p:sp>
        <p:nvSpPr>
          <p:cNvPr id="4" name="Right Triangle 3"/>
          <p:cNvSpPr/>
          <p:nvPr/>
        </p:nvSpPr>
        <p:spPr>
          <a:xfrm rot="5400000">
            <a:off x="49696" y="-49696"/>
            <a:ext cx="692696" cy="792088"/>
          </a:xfrm>
          <a:prstGeom prst="r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4"/>
          <p:cNvSpPr/>
          <p:nvPr/>
        </p:nvSpPr>
        <p:spPr>
          <a:xfrm rot="10800000">
            <a:off x="8451304" y="0"/>
            <a:ext cx="692696" cy="792088"/>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p:cNvSpPr/>
          <p:nvPr/>
        </p:nvSpPr>
        <p:spPr>
          <a:xfrm rot="16200000">
            <a:off x="8401608" y="6115608"/>
            <a:ext cx="692696" cy="792088"/>
          </a:xfrm>
          <a:prstGeom prst="r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6065912"/>
            <a:ext cx="692696" cy="792088"/>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55576" y="2708920"/>
            <a:ext cx="2931123" cy="830997"/>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48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contents</a:t>
            </a:r>
            <a:endParaRPr lang="en-US" sz="48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FF00"/>
                </a:solidFill>
                <a:latin typeface="Cambria" pitchFamily="18" charset="0"/>
              </a:rPr>
              <a:t>WORKS ON HAND</a:t>
            </a:r>
            <a:endParaRPr lang="en-US" sz="3600" b="1" dirty="0">
              <a:solidFill>
                <a:srgbClr val="FFFF00"/>
              </a:solidFill>
              <a:latin typeface="Cambria" pitchFamily="18" charset="0"/>
            </a:endParaRPr>
          </a:p>
        </p:txBody>
      </p:sp>
      <p:sp>
        <p:nvSpPr>
          <p:cNvPr id="3" name="Right Triangle 2"/>
          <p:cNvSpPr/>
          <p:nvPr/>
        </p:nvSpPr>
        <p:spPr>
          <a:xfrm rot="5400000">
            <a:off x="13692" y="-13692"/>
            <a:ext cx="764704"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nvGraphicFramePr>
        <p:xfrm>
          <a:off x="323527" y="1117312"/>
          <a:ext cx="8424937" cy="5029200"/>
        </p:xfrm>
        <a:graphic>
          <a:graphicData uri="http://schemas.openxmlformats.org/drawingml/2006/table">
            <a:tbl>
              <a:tblPr firstRow="1" bandRow="1">
                <a:tableStyleId>{5C22544A-7EE6-4342-B048-85BDC9FD1C3A}</a:tableStyleId>
              </a:tblPr>
              <a:tblGrid>
                <a:gridCol w="576064"/>
                <a:gridCol w="6480720"/>
                <a:gridCol w="1368153"/>
              </a:tblGrid>
              <a:tr h="370840">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VALUE</a:t>
                      </a:r>
                    </a:p>
                    <a:p>
                      <a:pPr algn="ctr"/>
                      <a:r>
                        <a:rPr lang="en-US" dirty="0" smtClean="0">
                          <a:ln>
                            <a:noFill/>
                          </a:ln>
                          <a:solidFill>
                            <a:srgbClr val="FF0000"/>
                          </a:solidFill>
                          <a:latin typeface="Cambria" pitchFamily="18" charset="0"/>
                        </a:rPr>
                        <a:t> (In </a:t>
                      </a:r>
                      <a:r>
                        <a:rPr lang="en-US" baseline="0" dirty="0" smtClean="0">
                          <a:ln>
                            <a:noFill/>
                          </a:ln>
                          <a:solidFill>
                            <a:srgbClr val="FF0000"/>
                          </a:solidFill>
                          <a:latin typeface="Cambria" pitchFamily="18" charset="0"/>
                        </a:rPr>
                        <a:t>Crore)</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algn="ctr"/>
                      <a:r>
                        <a:rPr lang="en-US" dirty="0" smtClean="0">
                          <a:ln>
                            <a:noFill/>
                          </a:ln>
                          <a:solidFill>
                            <a:schemeClr val="tx1"/>
                          </a:solidFill>
                          <a:latin typeface="Cambria" pitchFamily="18" charset="0"/>
                        </a:rPr>
                        <a:t>01.</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r>
                        <a:rPr lang="en-US" dirty="0" smtClean="0">
                          <a:ln>
                            <a:noFill/>
                          </a:ln>
                          <a:solidFill>
                            <a:schemeClr val="tx1"/>
                          </a:solidFill>
                          <a:latin typeface="Cambria" pitchFamily="18" charset="0"/>
                        </a:rPr>
                        <a:t>Providing</a:t>
                      </a:r>
                      <a:r>
                        <a:rPr lang="en-US" baseline="0" dirty="0" smtClean="0">
                          <a:ln>
                            <a:noFill/>
                          </a:ln>
                          <a:solidFill>
                            <a:schemeClr val="tx1"/>
                          </a:solidFill>
                          <a:latin typeface="Cambria" pitchFamily="18" charset="0"/>
                        </a:rPr>
                        <a:t> Water Supply at </a:t>
                      </a:r>
                      <a:r>
                        <a:rPr lang="en-US" baseline="0" dirty="0" err="1" smtClean="0">
                          <a:ln>
                            <a:noFill/>
                          </a:ln>
                          <a:solidFill>
                            <a:schemeClr val="tx1"/>
                          </a:solidFill>
                          <a:latin typeface="Cambria" pitchFamily="18" charset="0"/>
                        </a:rPr>
                        <a:t>Azghayapandipuram</a:t>
                      </a:r>
                      <a:r>
                        <a:rPr lang="en-US" baseline="0" dirty="0" smtClean="0">
                          <a:ln>
                            <a:noFill/>
                          </a:ln>
                          <a:solidFill>
                            <a:schemeClr val="tx1"/>
                          </a:solidFill>
                          <a:latin typeface="Cambria" pitchFamily="18" charset="0"/>
                        </a:rPr>
                        <a:t> town for 243 habitations.</a:t>
                      </a:r>
                      <a:endParaRPr lang="en-US" dirty="0">
                        <a:ln>
                          <a:noFill/>
                        </a:ln>
                        <a:solidFill>
                          <a:schemeClr val="tx1"/>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chemeClr val="tx1"/>
                          </a:solidFill>
                          <a:latin typeface="Cambria" pitchFamily="18" charset="0"/>
                        </a:rPr>
                        <a:t>84.34</a:t>
                      </a:r>
                      <a:endParaRPr lang="en-US" dirty="0">
                        <a:ln>
                          <a:noFill/>
                        </a:ln>
                        <a:solidFill>
                          <a:schemeClr val="tx1"/>
                        </a:solidFill>
                        <a:latin typeface="Cambria"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smtClean="0">
                          <a:ln>
                            <a:noFill/>
                          </a:ln>
                          <a:solidFill>
                            <a:schemeClr val="tx1"/>
                          </a:solidFill>
                          <a:latin typeface="Cambria" pitchFamily="18" charset="0"/>
                          <a:ea typeface="+mn-ea"/>
                          <a:cs typeface="+mn-cs"/>
                        </a:rPr>
                        <a:t>02.</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en-US" sz="1800" kern="1200" dirty="0" smtClean="0">
                          <a:ln>
                            <a:noFill/>
                          </a:ln>
                          <a:solidFill>
                            <a:schemeClr val="tx1"/>
                          </a:solidFill>
                          <a:latin typeface="Cambria" pitchFamily="18" charset="0"/>
                          <a:ea typeface="+mn-ea"/>
                          <a:cs typeface="+mn-cs"/>
                        </a:rPr>
                        <a:t>Execution of the upgrading/ Improvement of </a:t>
                      </a:r>
                      <a:r>
                        <a:rPr lang="en-US" sz="1800" kern="1200" dirty="0" err="1" smtClean="0">
                          <a:ln>
                            <a:noFill/>
                          </a:ln>
                          <a:solidFill>
                            <a:schemeClr val="tx1"/>
                          </a:solidFill>
                          <a:latin typeface="Cambria" pitchFamily="18" charset="0"/>
                          <a:ea typeface="+mn-ea"/>
                          <a:cs typeface="+mn-cs"/>
                        </a:rPr>
                        <a:t>devadaha-Lianu</a:t>
                      </a:r>
                      <a:r>
                        <a:rPr lang="en-US" sz="1800" kern="1200" dirty="0" smtClean="0">
                          <a:ln>
                            <a:noFill/>
                          </a:ln>
                          <a:solidFill>
                            <a:schemeClr val="tx1"/>
                          </a:solidFill>
                          <a:latin typeface="Cambria" pitchFamily="18" charset="0"/>
                          <a:ea typeface="+mn-ea"/>
                          <a:cs typeface="+mn-cs"/>
                        </a:rPr>
                        <a:t>- </a:t>
                      </a:r>
                      <a:r>
                        <a:rPr lang="en-US" sz="1800" kern="1200" dirty="0" err="1" smtClean="0">
                          <a:ln>
                            <a:noFill/>
                          </a:ln>
                          <a:solidFill>
                            <a:schemeClr val="tx1"/>
                          </a:solidFill>
                          <a:latin typeface="Cambria" pitchFamily="18" charset="0"/>
                          <a:ea typeface="+mn-ea"/>
                          <a:cs typeface="+mn-cs"/>
                        </a:rPr>
                        <a:t>parsa</a:t>
                      </a:r>
                      <a:r>
                        <a:rPr lang="en-US" sz="1800" kern="1200" dirty="0" smtClean="0">
                          <a:ln>
                            <a:noFill/>
                          </a:ln>
                          <a:solidFill>
                            <a:schemeClr val="tx1"/>
                          </a:solidFill>
                          <a:latin typeface="Cambria" pitchFamily="18" charset="0"/>
                          <a:ea typeface="+mn-ea"/>
                          <a:cs typeface="+mn-cs"/>
                        </a:rPr>
                        <a:t> Section of </a:t>
                      </a:r>
                      <a:r>
                        <a:rPr lang="en-US" sz="1800" kern="1200" dirty="0" err="1" smtClean="0">
                          <a:ln>
                            <a:noFill/>
                          </a:ln>
                          <a:solidFill>
                            <a:schemeClr val="tx1"/>
                          </a:solidFill>
                          <a:latin typeface="Cambria" pitchFamily="18" charset="0"/>
                          <a:ea typeface="+mn-ea"/>
                          <a:cs typeface="+mn-cs"/>
                        </a:rPr>
                        <a:t>Lumbini</a:t>
                      </a:r>
                      <a:r>
                        <a:rPr lang="en-US" sz="1800" kern="1200" dirty="0" smtClean="0">
                          <a:ln>
                            <a:noFill/>
                          </a:ln>
                          <a:solidFill>
                            <a:schemeClr val="tx1"/>
                          </a:solidFill>
                          <a:latin typeface="Cambria" pitchFamily="18" charset="0"/>
                          <a:ea typeface="+mn-ea"/>
                          <a:cs typeface="+mn-cs"/>
                        </a:rPr>
                        <a:t> </a:t>
                      </a:r>
                      <a:r>
                        <a:rPr lang="en-US" sz="1800" kern="1200" dirty="0" err="1" smtClean="0">
                          <a:ln>
                            <a:noFill/>
                          </a:ln>
                          <a:solidFill>
                            <a:schemeClr val="tx1"/>
                          </a:solidFill>
                          <a:latin typeface="Cambria" pitchFamily="18" charset="0"/>
                          <a:ea typeface="+mn-ea"/>
                          <a:cs typeface="+mn-cs"/>
                        </a:rPr>
                        <a:t>Buddist</a:t>
                      </a:r>
                      <a:r>
                        <a:rPr lang="en-US" sz="1800" kern="1200" dirty="0" smtClean="0">
                          <a:ln>
                            <a:noFill/>
                          </a:ln>
                          <a:solidFill>
                            <a:schemeClr val="tx1"/>
                          </a:solidFill>
                          <a:latin typeface="Cambria" pitchFamily="18" charset="0"/>
                          <a:ea typeface="+mn-ea"/>
                          <a:cs typeface="+mn-cs"/>
                        </a:rPr>
                        <a:t> Circuit Road (Ch.3+000 to Ch.45+600)</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smtClean="0">
                          <a:ln>
                            <a:noFill/>
                          </a:ln>
                          <a:solidFill>
                            <a:schemeClr val="tx1"/>
                          </a:solidFill>
                          <a:latin typeface="Cambria" pitchFamily="18" charset="0"/>
                          <a:ea typeface="+mn-ea"/>
                          <a:cs typeface="+mn-cs"/>
                        </a:rPr>
                        <a:t>59.80</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smtClean="0">
                          <a:ln>
                            <a:noFill/>
                          </a:ln>
                          <a:solidFill>
                            <a:schemeClr val="tx1"/>
                          </a:solidFill>
                          <a:latin typeface="Cambria" pitchFamily="18" charset="0"/>
                          <a:ea typeface="+mn-ea"/>
                          <a:cs typeface="+mn-cs"/>
                        </a:rPr>
                        <a:t>03.</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en-US" sz="1800" kern="1200" dirty="0" smtClean="0">
                          <a:ln>
                            <a:noFill/>
                          </a:ln>
                          <a:solidFill>
                            <a:schemeClr val="tx1"/>
                          </a:solidFill>
                          <a:latin typeface="Cambria" pitchFamily="18" charset="0"/>
                          <a:ea typeface="+mn-ea"/>
                          <a:cs typeface="+mn-cs"/>
                        </a:rPr>
                        <a:t>Rehabilitation and Modernization of Distributor System under  Distributory Committee No.3 , </a:t>
                      </a:r>
                      <a:r>
                        <a:rPr lang="en-US" sz="1800" kern="1200" dirty="0" err="1" smtClean="0">
                          <a:ln>
                            <a:noFill/>
                          </a:ln>
                          <a:solidFill>
                            <a:schemeClr val="tx1"/>
                          </a:solidFill>
                          <a:latin typeface="Cambria" pitchFamily="18" charset="0"/>
                          <a:ea typeface="+mn-ea"/>
                          <a:cs typeface="+mn-cs"/>
                        </a:rPr>
                        <a:t>Karempudi</a:t>
                      </a:r>
                      <a:r>
                        <a:rPr lang="en-US" sz="1800" kern="1200" dirty="0" smtClean="0">
                          <a:ln>
                            <a:noFill/>
                          </a:ln>
                          <a:solidFill>
                            <a:schemeClr val="tx1"/>
                          </a:solidFill>
                          <a:latin typeface="Cambria" pitchFamily="18" charset="0"/>
                          <a:ea typeface="+mn-ea"/>
                          <a:cs typeface="+mn-cs"/>
                        </a:rPr>
                        <a:t> of Nagarjuna </a:t>
                      </a:r>
                      <a:r>
                        <a:rPr lang="en-US" sz="1800" kern="1200" dirty="0" err="1" smtClean="0">
                          <a:ln>
                            <a:noFill/>
                          </a:ln>
                          <a:solidFill>
                            <a:schemeClr val="tx1"/>
                          </a:solidFill>
                          <a:latin typeface="Cambria" pitchFamily="18" charset="0"/>
                          <a:ea typeface="+mn-ea"/>
                          <a:cs typeface="+mn-cs"/>
                        </a:rPr>
                        <a:t>Sagar</a:t>
                      </a:r>
                      <a:r>
                        <a:rPr lang="en-US" sz="1800" kern="1200" dirty="0" smtClean="0">
                          <a:ln>
                            <a:noFill/>
                          </a:ln>
                          <a:solidFill>
                            <a:schemeClr val="tx1"/>
                          </a:solidFill>
                          <a:latin typeface="Cambria" pitchFamily="18" charset="0"/>
                          <a:ea typeface="+mn-ea"/>
                          <a:cs typeface="+mn-cs"/>
                        </a:rPr>
                        <a:t> </a:t>
                      </a:r>
                      <a:r>
                        <a:rPr lang="en-US" sz="1800" kern="1200" dirty="0" err="1" smtClean="0">
                          <a:ln>
                            <a:noFill/>
                          </a:ln>
                          <a:solidFill>
                            <a:schemeClr val="tx1"/>
                          </a:solidFill>
                          <a:latin typeface="Cambria" pitchFamily="18" charset="0"/>
                          <a:ea typeface="+mn-ea"/>
                          <a:cs typeface="+mn-cs"/>
                        </a:rPr>
                        <a:t>Jawahar</a:t>
                      </a:r>
                      <a:r>
                        <a:rPr lang="en-US" sz="1800" kern="1200" dirty="0" smtClean="0">
                          <a:ln>
                            <a:noFill/>
                          </a:ln>
                          <a:solidFill>
                            <a:schemeClr val="tx1"/>
                          </a:solidFill>
                          <a:latin typeface="Cambria" pitchFamily="18" charset="0"/>
                          <a:ea typeface="+mn-ea"/>
                          <a:cs typeface="+mn-cs"/>
                        </a:rPr>
                        <a:t> Canal, AP</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800" kern="1200" dirty="0" smtClean="0">
                          <a:ln>
                            <a:noFill/>
                          </a:ln>
                          <a:solidFill>
                            <a:schemeClr val="tx1"/>
                          </a:solidFill>
                          <a:latin typeface="Cambria" pitchFamily="18" charset="0"/>
                          <a:ea typeface="+mn-ea"/>
                          <a:cs typeface="+mn-cs"/>
                        </a:rPr>
                        <a:t>20.32</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04.</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Construction of net balance works L.I. Scheme –II  on foreshore of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Srisailam</a:t>
                      </a:r>
                      <a:r>
                        <a:rPr kumimoji="0" lang="en-US" sz="1800" b="0" i="0" u="none" strike="noStrike" kern="1200" cap="none" normalizeH="0" baseline="0" dirty="0" smtClean="0">
                          <a:ln>
                            <a:noFill/>
                          </a:ln>
                          <a:solidFill>
                            <a:schemeClr val="tx1"/>
                          </a:solidFill>
                          <a:effectLst/>
                          <a:latin typeface="Cambria" pitchFamily="18" charset="0"/>
                          <a:ea typeface="+mn-ea"/>
                          <a:cs typeface="+mn-cs"/>
                        </a:rPr>
                        <a:t> Reservoir in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Nandikotkur</a:t>
                      </a:r>
                      <a:r>
                        <a:rPr kumimoji="0" lang="en-US" sz="1800" b="0" i="0" u="none" strike="noStrike" kern="1200" cap="none" normalizeH="0" baseline="0" dirty="0" smtClean="0">
                          <a:ln>
                            <a:noFill/>
                          </a:ln>
                          <a:solidFill>
                            <a:schemeClr val="tx1"/>
                          </a:solidFill>
                          <a:effectLst/>
                          <a:latin typeface="Cambria" pitchFamily="18" charset="0"/>
                          <a:ea typeface="+mn-ea"/>
                          <a:cs typeface="+mn-cs"/>
                        </a:rPr>
                        <a:t> (M) of Kurnool .</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5.62</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05.</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Construction of Earth Work, Lining and Structures of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Kapil</a:t>
                      </a:r>
                      <a:r>
                        <a:rPr kumimoji="0" lang="en-US" sz="1800" b="0" i="0" u="none" strike="noStrike" kern="1200" cap="none" normalizeH="0" baseline="0" dirty="0" smtClean="0">
                          <a:ln>
                            <a:noFill/>
                          </a:ln>
                          <a:solidFill>
                            <a:schemeClr val="tx1"/>
                          </a:solidFill>
                          <a:effectLst/>
                          <a:latin typeface="Cambria" pitchFamily="18" charset="0"/>
                          <a:ea typeface="+mn-ea"/>
                          <a:cs typeface="+mn-cs"/>
                        </a:rPr>
                        <a:t>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Minor&amp;Gouri</a:t>
                      </a:r>
                      <a:r>
                        <a:rPr kumimoji="0" lang="en-US" sz="1800" b="0" i="0" u="none" strike="noStrike" kern="1200" cap="none" normalizeH="0" baseline="0" dirty="0" smtClean="0">
                          <a:ln>
                            <a:noFill/>
                          </a:ln>
                          <a:solidFill>
                            <a:schemeClr val="tx1"/>
                          </a:solidFill>
                          <a:effectLst/>
                          <a:latin typeface="Cambria" pitchFamily="18" charset="0"/>
                          <a:ea typeface="+mn-ea"/>
                          <a:cs typeface="+mn-cs"/>
                        </a:rPr>
                        <a:t> Minor Ex-Km 0.02 of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Kapali</a:t>
                      </a:r>
                      <a:r>
                        <a:rPr kumimoji="0" lang="en-US" sz="1800" b="0" i="0" u="none" strike="noStrike" kern="1200" cap="none" normalizeH="0" baseline="0" dirty="0" smtClean="0">
                          <a:ln>
                            <a:noFill/>
                          </a:ln>
                          <a:solidFill>
                            <a:schemeClr val="tx1"/>
                          </a:solidFill>
                          <a:effectLst/>
                          <a:latin typeface="Cambria" pitchFamily="18" charset="0"/>
                          <a:ea typeface="+mn-ea"/>
                          <a:cs typeface="+mn-cs"/>
                        </a:rPr>
                        <a:t> Minor</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19.82</a:t>
                      </a:r>
                    </a:p>
                  </a:txBody>
                  <a:tcPr marL="85165" marR="85165"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06.</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err="1" smtClean="0">
                          <a:ln>
                            <a:noFill/>
                          </a:ln>
                          <a:solidFill>
                            <a:schemeClr val="tx1"/>
                          </a:solidFill>
                          <a:effectLst/>
                          <a:latin typeface="Cambria" pitchFamily="18" charset="0"/>
                          <a:ea typeface="+mn-ea"/>
                          <a:cs typeface="+mn-cs"/>
                        </a:rPr>
                        <a:t>Modernis</a:t>
                      </a:r>
                      <a:r>
                        <a:rPr kumimoji="0" lang="en-US" sz="1800" b="0" i="0" u="none" strike="noStrike" kern="1200" cap="none" normalizeH="0" baseline="0" dirty="0" smtClean="0">
                          <a:ln>
                            <a:noFill/>
                          </a:ln>
                          <a:solidFill>
                            <a:schemeClr val="tx1"/>
                          </a:solidFill>
                          <a:effectLst/>
                          <a:latin typeface="Cambria" pitchFamily="18" charset="0"/>
                          <a:ea typeface="+mn-ea"/>
                          <a:cs typeface="+mn-cs"/>
                        </a:rPr>
                        <a:t>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ation</a:t>
                      </a:r>
                      <a:r>
                        <a:rPr kumimoji="0" lang="en-US" sz="1800" b="0" i="0" u="none" strike="noStrike" kern="1200" cap="none" normalizeH="0" baseline="0" dirty="0" smtClean="0">
                          <a:ln>
                            <a:noFill/>
                          </a:ln>
                          <a:solidFill>
                            <a:schemeClr val="tx1"/>
                          </a:solidFill>
                          <a:effectLst/>
                          <a:latin typeface="Cambria" pitchFamily="18" charset="0"/>
                          <a:ea typeface="+mn-ea"/>
                          <a:cs typeface="+mn-cs"/>
                        </a:rPr>
                        <a:t> of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Kakatiya</a:t>
                      </a:r>
                      <a:r>
                        <a:rPr kumimoji="0" lang="en-US" sz="1800" b="0" i="0" u="none" strike="noStrike" kern="1200" cap="none" normalizeH="0" baseline="0" dirty="0" smtClean="0">
                          <a:ln>
                            <a:noFill/>
                          </a:ln>
                          <a:solidFill>
                            <a:schemeClr val="tx1"/>
                          </a:solidFill>
                          <a:effectLst/>
                          <a:latin typeface="Cambria" pitchFamily="18" charset="0"/>
                          <a:ea typeface="+mn-ea"/>
                          <a:cs typeface="+mn-cs"/>
                        </a:rPr>
                        <a:t> Main Canal in SRSP at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Hanumakonda</a:t>
                      </a:r>
                      <a:r>
                        <a:rPr kumimoji="0" lang="en-US" sz="1800" b="0" i="0" u="none" strike="noStrike" kern="1200" cap="none" normalizeH="0" baseline="0" dirty="0" smtClean="0">
                          <a:ln>
                            <a:noFill/>
                          </a:ln>
                          <a:solidFill>
                            <a:schemeClr val="tx1"/>
                          </a:solidFill>
                          <a:effectLst/>
                          <a:latin typeface="Cambria" pitchFamily="18" charset="0"/>
                          <a:ea typeface="+mn-ea"/>
                          <a:cs typeface="+mn-cs"/>
                        </a:rPr>
                        <a:t> and LMD Colony,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Karimnagar</a:t>
                      </a:r>
                      <a:r>
                        <a:rPr kumimoji="0" lang="en-US" sz="1800" b="0" i="0" u="none" strike="noStrike" kern="1200" cap="none" normalizeH="0" baseline="0" dirty="0" smtClean="0">
                          <a:ln>
                            <a:noFill/>
                          </a:ln>
                          <a:solidFill>
                            <a:schemeClr val="tx1"/>
                          </a:solidFill>
                          <a:effectLst/>
                          <a:latin typeface="Cambria" pitchFamily="18" charset="0"/>
                          <a:ea typeface="+mn-ea"/>
                          <a:cs typeface="+mn-cs"/>
                        </a:rPr>
                        <a:t>.</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30.12</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6" name="Rectangle 5"/>
          <p:cNvSpPr/>
          <p:nvPr/>
        </p:nvSpPr>
        <p:spPr>
          <a:xfrm>
            <a:off x="0" y="6525344"/>
            <a:ext cx="9144000" cy="33265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FF00"/>
                </a:solidFill>
                <a:latin typeface="Cambria" pitchFamily="18" charset="0"/>
              </a:rPr>
              <a:t>WORKS ON HAND</a:t>
            </a:r>
            <a:endParaRPr lang="en-US" sz="3600" b="1" dirty="0">
              <a:solidFill>
                <a:srgbClr val="FFFF00"/>
              </a:solidFill>
              <a:latin typeface="Cambria" pitchFamily="18" charset="0"/>
            </a:endParaRPr>
          </a:p>
        </p:txBody>
      </p:sp>
      <p:sp>
        <p:nvSpPr>
          <p:cNvPr id="3" name="Right Triangle 2"/>
          <p:cNvSpPr/>
          <p:nvPr/>
        </p:nvSpPr>
        <p:spPr>
          <a:xfrm rot="5400000">
            <a:off x="13692" y="-13692"/>
            <a:ext cx="764704"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nvGraphicFramePr>
        <p:xfrm>
          <a:off x="323527" y="1117312"/>
          <a:ext cx="8424937" cy="5212080"/>
        </p:xfrm>
        <a:graphic>
          <a:graphicData uri="http://schemas.openxmlformats.org/drawingml/2006/table">
            <a:tbl>
              <a:tblPr firstRow="1" bandRow="1">
                <a:tableStyleId>{5C22544A-7EE6-4342-B048-85BDC9FD1C3A}</a:tableStyleId>
              </a:tblPr>
              <a:tblGrid>
                <a:gridCol w="576064"/>
                <a:gridCol w="6480720"/>
                <a:gridCol w="1368153"/>
              </a:tblGrid>
              <a:tr h="370840">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VALUE</a:t>
                      </a:r>
                    </a:p>
                    <a:p>
                      <a:pPr algn="ctr"/>
                      <a:r>
                        <a:rPr lang="en-US" dirty="0" smtClean="0">
                          <a:ln>
                            <a:noFill/>
                          </a:ln>
                          <a:solidFill>
                            <a:srgbClr val="FF0000"/>
                          </a:solidFill>
                          <a:latin typeface="Cambria" pitchFamily="18" charset="0"/>
                        </a:rPr>
                        <a:t> (In </a:t>
                      </a:r>
                      <a:r>
                        <a:rPr lang="en-US" baseline="0" dirty="0" smtClean="0">
                          <a:ln>
                            <a:noFill/>
                          </a:ln>
                          <a:solidFill>
                            <a:srgbClr val="FF0000"/>
                          </a:solidFill>
                          <a:latin typeface="Cambria" pitchFamily="18" charset="0"/>
                        </a:rPr>
                        <a:t>Crore)</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07.</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Construction of Cross Regulator cum Drop @Km 17.650 of Link Channel of HNSS Main canal</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11.12</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08.</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Mission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kakatiya</a:t>
                      </a:r>
                      <a:r>
                        <a:rPr kumimoji="0" lang="en-US" sz="1800" b="0" i="0" u="none" strike="noStrike" kern="1200" cap="none" normalizeH="0" baseline="0" dirty="0" smtClean="0">
                          <a:ln>
                            <a:noFill/>
                          </a:ln>
                          <a:solidFill>
                            <a:schemeClr val="tx1"/>
                          </a:solidFill>
                          <a:effectLst/>
                          <a:latin typeface="Cambria" pitchFamily="18" charset="0"/>
                          <a:ea typeface="+mn-ea"/>
                          <a:cs typeface="+mn-cs"/>
                        </a:rPr>
                        <a:t>- Protection of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Osmansagar</a:t>
                      </a:r>
                      <a:r>
                        <a:rPr kumimoji="0" lang="en-US" sz="1800" b="0" i="0" u="none" strike="noStrike" kern="1200" cap="none" normalizeH="0" baseline="0" dirty="0" smtClean="0">
                          <a:ln>
                            <a:noFill/>
                          </a:ln>
                          <a:solidFill>
                            <a:schemeClr val="tx1"/>
                          </a:solidFill>
                          <a:effectLst/>
                          <a:latin typeface="Cambria" pitchFamily="18" charset="0"/>
                          <a:ea typeface="+mn-ea"/>
                          <a:cs typeface="+mn-cs"/>
                        </a:rPr>
                        <a:t> Reservoir ( providing amenities around the lake along full tank level) and  Improvements to feeder channels of large tank,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Ibrahimpatnam</a:t>
                      </a:r>
                      <a:r>
                        <a:rPr kumimoji="0" lang="en-US" sz="1800" b="0" i="0" u="none" strike="noStrike" kern="1200" cap="none" normalizeH="0" baseline="0" dirty="0" smtClean="0">
                          <a:ln>
                            <a:noFill/>
                          </a:ln>
                          <a:solidFill>
                            <a:schemeClr val="tx1"/>
                          </a:solidFill>
                          <a:effectLst/>
                          <a:latin typeface="Cambria" pitchFamily="18" charset="0"/>
                          <a:ea typeface="+mn-ea"/>
                          <a:cs typeface="+mn-cs"/>
                        </a:rPr>
                        <a:t> Village</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36.48</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09.</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Providing underground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Sewarage</a:t>
                      </a:r>
                      <a:r>
                        <a:rPr kumimoji="0" lang="en-US" sz="1800" b="0" i="0" u="none" strike="noStrike" kern="1200" cap="none" normalizeH="0" baseline="0" dirty="0" smtClean="0">
                          <a:ln>
                            <a:noFill/>
                          </a:ln>
                          <a:solidFill>
                            <a:schemeClr val="tx1"/>
                          </a:solidFill>
                          <a:effectLst/>
                          <a:latin typeface="Cambria" pitchFamily="18" charset="0"/>
                          <a:ea typeface="+mn-ea"/>
                          <a:cs typeface="+mn-cs"/>
                        </a:rPr>
                        <a:t> Scheme to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Rameshwaram</a:t>
                      </a:r>
                      <a:r>
                        <a:rPr kumimoji="0" lang="en-US" sz="1800" b="0" i="0" u="none" strike="noStrike" kern="1200" cap="none" normalizeH="0" baseline="0" dirty="0" smtClean="0">
                          <a:ln>
                            <a:noFill/>
                          </a:ln>
                          <a:solidFill>
                            <a:schemeClr val="tx1"/>
                          </a:solidFill>
                          <a:effectLst/>
                          <a:latin typeface="Cambria" pitchFamily="18" charset="0"/>
                          <a:ea typeface="+mn-ea"/>
                          <a:cs typeface="+mn-cs"/>
                        </a:rPr>
                        <a:t>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Minicipality</a:t>
                      </a:r>
                      <a:r>
                        <a:rPr kumimoji="0" lang="en-US" sz="1800" b="0" i="0" u="none" strike="noStrike" kern="1200" cap="none" normalizeH="0" baseline="0" dirty="0" smtClean="0">
                          <a:ln>
                            <a:noFill/>
                          </a:ln>
                          <a:solidFill>
                            <a:schemeClr val="tx1"/>
                          </a:solidFill>
                          <a:effectLst/>
                          <a:latin typeface="Cambria" pitchFamily="18" charset="0"/>
                          <a:ea typeface="+mn-ea"/>
                          <a:cs typeface="+mn-cs"/>
                        </a:rPr>
                        <a:t> in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Rameshwaram</a:t>
                      </a:r>
                      <a:r>
                        <a:rPr kumimoji="0" lang="en-US" sz="1800" b="0" i="0" u="none" strike="noStrike" kern="1200" cap="none" normalizeH="0" baseline="0" dirty="0" smtClean="0">
                          <a:ln>
                            <a:noFill/>
                          </a:ln>
                          <a:solidFill>
                            <a:schemeClr val="tx1"/>
                          </a:solidFill>
                          <a:effectLst/>
                          <a:latin typeface="Cambria" pitchFamily="18" charset="0"/>
                          <a:ea typeface="+mn-ea"/>
                          <a:cs typeface="+mn-cs"/>
                        </a:rPr>
                        <a:t> District including maintenance of the scheme for a period of 5 years.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36.66</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10.</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C &amp; C on Turnkey basis of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Patcherlabodu</a:t>
                      </a:r>
                      <a:r>
                        <a:rPr kumimoji="0" lang="en-US" sz="1800" b="0" i="0" u="none" strike="noStrike" kern="1200" cap="none" normalizeH="0" baseline="0" dirty="0" smtClean="0">
                          <a:ln>
                            <a:noFill/>
                          </a:ln>
                          <a:solidFill>
                            <a:schemeClr val="tx1"/>
                          </a:solidFill>
                          <a:effectLst/>
                          <a:latin typeface="Cambria" pitchFamily="18" charset="0"/>
                          <a:ea typeface="+mn-ea"/>
                          <a:cs typeface="+mn-cs"/>
                        </a:rPr>
                        <a:t>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Thankda</a:t>
                      </a:r>
                      <a:r>
                        <a:rPr kumimoji="0" lang="en-US" sz="1800" b="0" i="0" u="none" strike="noStrike" kern="1200" cap="none" normalizeH="0" baseline="0" dirty="0" smtClean="0">
                          <a:ln>
                            <a:noFill/>
                          </a:ln>
                          <a:solidFill>
                            <a:schemeClr val="tx1"/>
                          </a:solidFill>
                          <a:effectLst/>
                          <a:latin typeface="Cambria" pitchFamily="18" charset="0"/>
                          <a:ea typeface="+mn-ea"/>
                          <a:cs typeface="+mn-cs"/>
                        </a:rPr>
                        <a:t> LI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Schme</a:t>
                      </a:r>
                      <a:r>
                        <a:rPr kumimoji="0" lang="en-US" sz="1800" b="0" i="0" u="none" strike="noStrike" kern="1200" cap="none" normalizeH="0" baseline="0" dirty="0" smtClean="0">
                          <a:ln>
                            <a:noFill/>
                          </a:ln>
                          <a:solidFill>
                            <a:schemeClr val="tx1"/>
                          </a:solidFill>
                          <a:effectLst/>
                          <a:latin typeface="Cambria" pitchFamily="18" charset="0"/>
                          <a:ea typeface="+mn-ea"/>
                          <a:cs typeface="+mn-cs"/>
                        </a:rPr>
                        <a:t> on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Musi</a:t>
                      </a:r>
                      <a:r>
                        <a:rPr kumimoji="0" lang="en-US" sz="1800" b="0" i="0" u="none" strike="noStrike" kern="1200" cap="none" normalizeH="0" baseline="0" dirty="0" smtClean="0">
                          <a:ln>
                            <a:noFill/>
                          </a:ln>
                          <a:solidFill>
                            <a:schemeClr val="tx1"/>
                          </a:solidFill>
                          <a:effectLst/>
                          <a:latin typeface="Cambria" pitchFamily="18" charset="0"/>
                          <a:ea typeface="+mn-ea"/>
                          <a:cs typeface="+mn-cs"/>
                        </a:rPr>
                        <a:t> River near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Jampally</a:t>
                      </a:r>
                      <a:r>
                        <a:rPr kumimoji="0" lang="en-US" sz="1800" b="0" i="0" u="none" strike="noStrike" kern="1200" cap="none" normalizeH="0" baseline="0" dirty="0" smtClean="0">
                          <a:ln>
                            <a:noFill/>
                          </a:ln>
                          <a:solidFill>
                            <a:schemeClr val="tx1"/>
                          </a:solidFill>
                          <a:effectLst/>
                          <a:latin typeface="Cambria" pitchFamily="18" charset="0"/>
                          <a:ea typeface="+mn-ea"/>
                          <a:cs typeface="+mn-cs"/>
                        </a:rPr>
                        <a:t> (V) in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Bibi</a:t>
                      </a:r>
                      <a:r>
                        <a:rPr kumimoji="0" lang="en-US" sz="1800" b="0" i="0" u="none" strike="noStrike" kern="1200" cap="none" normalizeH="0" baseline="0" dirty="0" smtClean="0">
                          <a:ln>
                            <a:noFill/>
                          </a:ln>
                          <a:solidFill>
                            <a:schemeClr val="tx1"/>
                          </a:solidFill>
                          <a:effectLst/>
                          <a:latin typeface="Cambria" pitchFamily="18" charset="0"/>
                          <a:ea typeface="+mn-ea"/>
                          <a:cs typeface="+mn-cs"/>
                        </a:rPr>
                        <a:t> Nagar (M),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Nalgonda</a:t>
                      </a:r>
                      <a:r>
                        <a:rPr kumimoji="0" lang="en-US" sz="1800" b="0" i="0" u="none" strike="noStrike" kern="1200" cap="none" normalizeH="0" baseline="0" dirty="0" smtClean="0">
                          <a:ln>
                            <a:noFill/>
                          </a:ln>
                          <a:solidFill>
                            <a:schemeClr val="tx1"/>
                          </a:solidFill>
                          <a:effectLst/>
                          <a:latin typeface="Cambria" pitchFamily="18" charset="0"/>
                          <a:ea typeface="+mn-ea"/>
                          <a:cs typeface="+mn-cs"/>
                        </a:rPr>
                        <a:t> District.</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4.91</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11.</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C &amp; C of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Thakkellapadu</a:t>
                      </a:r>
                      <a:r>
                        <a:rPr kumimoji="0" lang="en-US" sz="1800" b="0" i="0" u="none" strike="noStrike" kern="1200" cap="none" normalizeH="0" baseline="0" dirty="0" smtClean="0">
                          <a:ln>
                            <a:noFill/>
                          </a:ln>
                          <a:solidFill>
                            <a:schemeClr val="tx1"/>
                          </a:solidFill>
                          <a:effectLst/>
                          <a:latin typeface="Cambria" pitchFamily="18" charset="0"/>
                          <a:ea typeface="+mn-ea"/>
                          <a:cs typeface="+mn-cs"/>
                        </a:rPr>
                        <a:t> LI Scheme on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Paleru</a:t>
                      </a:r>
                      <a:r>
                        <a:rPr kumimoji="0" lang="en-US" sz="1800" b="0" i="0" u="none" strike="noStrike" kern="1200" cap="none" normalizeH="0" baseline="0" dirty="0" smtClean="0">
                          <a:ln>
                            <a:noFill/>
                          </a:ln>
                          <a:solidFill>
                            <a:schemeClr val="tx1"/>
                          </a:solidFill>
                          <a:effectLst/>
                          <a:latin typeface="Cambria" pitchFamily="18" charset="0"/>
                          <a:ea typeface="+mn-ea"/>
                          <a:cs typeface="+mn-cs"/>
                        </a:rPr>
                        <a:t> River in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Jaggaiahpet</a:t>
                      </a:r>
                      <a:r>
                        <a:rPr kumimoji="0" lang="en-US" sz="1800" b="0" i="0" u="none" strike="noStrike" kern="1200" cap="none" normalizeH="0" baseline="0" dirty="0" smtClean="0">
                          <a:ln>
                            <a:noFill/>
                          </a:ln>
                          <a:solidFill>
                            <a:schemeClr val="tx1"/>
                          </a:solidFill>
                          <a:effectLst/>
                          <a:latin typeface="Cambria" pitchFamily="18" charset="0"/>
                          <a:ea typeface="+mn-ea"/>
                          <a:cs typeface="+mn-cs"/>
                        </a:rPr>
                        <a:t>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Mandal</a:t>
                      </a:r>
                      <a:r>
                        <a:rPr kumimoji="0" lang="en-US" sz="1800" b="0" i="0" u="none" strike="noStrike" kern="1200" cap="none" normalizeH="0" baseline="0" dirty="0" smtClean="0">
                          <a:ln>
                            <a:noFill/>
                          </a:ln>
                          <a:solidFill>
                            <a:schemeClr val="tx1"/>
                          </a:solidFill>
                          <a:effectLst/>
                          <a:latin typeface="Cambria" pitchFamily="18" charset="0"/>
                          <a:ea typeface="+mn-ea"/>
                          <a:cs typeface="+mn-cs"/>
                        </a:rPr>
                        <a:t> of Krishna District on Turnkey basis including operation of the scheme for two years.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15.16</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7" name="Rectangle 6"/>
          <p:cNvSpPr/>
          <p:nvPr/>
        </p:nvSpPr>
        <p:spPr>
          <a:xfrm>
            <a:off x="0" y="6525344"/>
            <a:ext cx="9144000" cy="33265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FF00"/>
                </a:solidFill>
                <a:latin typeface="Cambria" pitchFamily="18" charset="0"/>
              </a:rPr>
              <a:t>WORKS ON HAND</a:t>
            </a:r>
            <a:endParaRPr lang="en-US" sz="3600" b="1" dirty="0">
              <a:solidFill>
                <a:srgbClr val="FFFF00"/>
              </a:solidFill>
              <a:latin typeface="Cambria" pitchFamily="18" charset="0"/>
            </a:endParaRPr>
          </a:p>
        </p:txBody>
      </p:sp>
      <p:sp>
        <p:nvSpPr>
          <p:cNvPr id="3" name="Right Triangle 2"/>
          <p:cNvSpPr/>
          <p:nvPr/>
        </p:nvSpPr>
        <p:spPr>
          <a:xfrm rot="5400000">
            <a:off x="13692" y="-13692"/>
            <a:ext cx="764704"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nvGraphicFramePr>
        <p:xfrm>
          <a:off x="323527" y="1117312"/>
          <a:ext cx="8424937" cy="4812018"/>
        </p:xfrm>
        <a:graphic>
          <a:graphicData uri="http://schemas.openxmlformats.org/drawingml/2006/table">
            <a:tbl>
              <a:tblPr firstRow="1" bandRow="1">
                <a:tableStyleId>{5C22544A-7EE6-4342-B048-85BDC9FD1C3A}</a:tableStyleId>
              </a:tblPr>
              <a:tblGrid>
                <a:gridCol w="576064"/>
                <a:gridCol w="6480720"/>
                <a:gridCol w="1368153"/>
              </a:tblGrid>
              <a:tr h="775834">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VALUE</a:t>
                      </a:r>
                    </a:p>
                    <a:p>
                      <a:pPr algn="ctr"/>
                      <a:r>
                        <a:rPr lang="en-US" dirty="0" smtClean="0">
                          <a:ln>
                            <a:noFill/>
                          </a:ln>
                          <a:solidFill>
                            <a:srgbClr val="FF0000"/>
                          </a:solidFill>
                          <a:latin typeface="Cambria" pitchFamily="18" charset="0"/>
                        </a:rPr>
                        <a:t> (In </a:t>
                      </a:r>
                      <a:r>
                        <a:rPr lang="en-US" baseline="0" dirty="0" smtClean="0">
                          <a:ln>
                            <a:noFill/>
                          </a:ln>
                          <a:solidFill>
                            <a:srgbClr val="FF0000"/>
                          </a:solidFill>
                          <a:latin typeface="Cambria" pitchFamily="18" charset="0"/>
                        </a:rPr>
                        <a:t>Crore)</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6740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12</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fontAlgn="b">
                        <a:lnSpc>
                          <a:spcPct val="100000"/>
                        </a:lnSpc>
                        <a:spcBef>
                          <a:spcPts val="300"/>
                        </a:spcBef>
                      </a:pPr>
                      <a:r>
                        <a:rPr lang="en-US" sz="1800" b="0" i="0" u="none" strike="noStrike" dirty="0" smtClean="0">
                          <a:solidFill>
                            <a:schemeClr val="tx1"/>
                          </a:solidFill>
                          <a:latin typeface="Cambria" pitchFamily="18" charset="0"/>
                        </a:rPr>
                        <a:t>SW-I: Vijayawada Division-GDR-BZA Section: Proposed new bridge.No.525A, 4 Nos..of 4.50m x 2.0m pre cast RCC Box at m: 266/6-8 on Down line. SW-II: Vijayawada Division, GDR-BZA section - Proposed new bridge No.525 A by 4 </a:t>
                      </a:r>
                      <a:r>
                        <a:rPr lang="en-US" sz="1800" b="0" i="0" u="none" strike="noStrike" dirty="0" err="1" smtClean="0">
                          <a:solidFill>
                            <a:schemeClr val="tx1"/>
                          </a:solidFill>
                          <a:latin typeface="Cambria" pitchFamily="18" charset="0"/>
                        </a:rPr>
                        <a:t>Nos.of</a:t>
                      </a:r>
                      <a:r>
                        <a:rPr lang="en-US" sz="1800" b="0" i="0" u="none" strike="noStrike" dirty="0" smtClean="0">
                          <a:solidFill>
                            <a:schemeClr val="tx1"/>
                          </a:solidFill>
                          <a:latin typeface="Cambria" pitchFamily="18" charset="0"/>
                        </a:rPr>
                        <a:t> 4.5 x 2.0m pre cast RCC Box at km: 266/7-9 on Up line</a:t>
                      </a:r>
                      <a:endParaRPr lang="en-US" sz="1800" b="0" i="0" u="none" strike="noStrike" dirty="0">
                        <a:solidFill>
                          <a:schemeClr val="tx1"/>
                        </a:solidFill>
                        <a:latin typeface="Cambria" pitchFamily="18" charset="0"/>
                      </a:endParaRPr>
                    </a:p>
                  </a:txBody>
                  <a:tcPr marL="9525" marR="9525" marT="9525"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3.13</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0090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13.</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fontAlgn="b">
                        <a:lnSpc>
                          <a:spcPct val="100000"/>
                        </a:lnSpc>
                        <a:spcBef>
                          <a:spcPts val="300"/>
                        </a:spcBef>
                      </a:pPr>
                      <a:r>
                        <a:rPr lang="en-US" sz="1800" b="0" i="0" u="none" strike="noStrike" dirty="0" smtClean="0">
                          <a:solidFill>
                            <a:schemeClr val="tx1"/>
                          </a:solidFill>
                          <a:latin typeface="Cambria" pitchFamily="18" charset="0"/>
                        </a:rPr>
                        <a:t>Providing Water Supply House Service Connections and Distribution lines wherever, Reservoirs and sources is available in Kakinada Municipal Corporation</a:t>
                      </a:r>
                      <a:endParaRPr lang="en-US" sz="1800" b="0" i="0" u="none" strike="noStrike" dirty="0">
                        <a:solidFill>
                          <a:schemeClr val="tx1"/>
                        </a:solidFill>
                        <a:latin typeface="Cambria" pitchFamily="18" charset="0"/>
                      </a:endParaRPr>
                    </a:p>
                  </a:txBody>
                  <a:tcPr marL="9525" marR="9525" marT="9525"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38.51</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6765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14.</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fontAlgn="b">
                        <a:lnSpc>
                          <a:spcPct val="100000"/>
                        </a:lnSpc>
                        <a:spcBef>
                          <a:spcPts val="300"/>
                        </a:spcBef>
                      </a:pPr>
                      <a:r>
                        <a:rPr lang="en-US" sz="1800" b="0" i="0" u="none" strike="noStrike" dirty="0" smtClean="0">
                          <a:solidFill>
                            <a:schemeClr val="tx1"/>
                          </a:solidFill>
                          <a:latin typeface="Cambria" pitchFamily="18" charset="0"/>
                        </a:rPr>
                        <a:t>Formation of Road from </a:t>
                      </a:r>
                      <a:r>
                        <a:rPr lang="en-US" sz="1800" b="0" i="0" u="none" strike="noStrike" dirty="0" err="1" smtClean="0">
                          <a:solidFill>
                            <a:schemeClr val="tx1"/>
                          </a:solidFill>
                          <a:latin typeface="Cambria" pitchFamily="18" charset="0"/>
                        </a:rPr>
                        <a:t>Medha</a:t>
                      </a:r>
                      <a:r>
                        <a:rPr lang="en-US" sz="1800" b="0" i="0" u="none" strike="noStrike" dirty="0" smtClean="0">
                          <a:solidFill>
                            <a:schemeClr val="tx1"/>
                          </a:solidFill>
                          <a:latin typeface="Cambria" pitchFamily="18" charset="0"/>
                        </a:rPr>
                        <a:t> Junior College at </a:t>
                      </a:r>
                      <a:r>
                        <a:rPr lang="en-US" sz="1800" b="0" i="0" u="none" strike="noStrike" dirty="0" err="1" smtClean="0">
                          <a:solidFill>
                            <a:schemeClr val="tx1"/>
                          </a:solidFill>
                          <a:latin typeface="Cambria" pitchFamily="18" charset="0"/>
                        </a:rPr>
                        <a:t>Ballemvari</a:t>
                      </a:r>
                      <a:r>
                        <a:rPr lang="en-US" sz="1800" b="0" i="0" u="none" strike="noStrike" dirty="0" smtClean="0">
                          <a:solidFill>
                            <a:schemeClr val="tx1"/>
                          </a:solidFill>
                          <a:latin typeface="Cambria" pitchFamily="18" charset="0"/>
                        </a:rPr>
                        <a:t> street to 100Ft New Auto Nagar Road (North boundary) Vijayawada</a:t>
                      </a:r>
                      <a:endParaRPr lang="en-US" sz="1800" b="0" i="0" u="none" strike="noStrike" dirty="0">
                        <a:solidFill>
                          <a:schemeClr val="tx1"/>
                        </a:solidFill>
                        <a:latin typeface="Cambria" pitchFamily="18" charset="0"/>
                      </a:endParaRPr>
                    </a:p>
                  </a:txBody>
                  <a:tcPr marL="9525" marR="9525" marT="9525"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20.56</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6765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15.</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fontAlgn="b">
                        <a:lnSpc>
                          <a:spcPct val="100000"/>
                        </a:lnSpc>
                        <a:spcBef>
                          <a:spcPts val="300"/>
                        </a:spcBef>
                      </a:pPr>
                      <a:r>
                        <a:rPr lang="en-US" sz="1800" b="0" i="0" u="none" strike="noStrike" dirty="0" smtClean="0">
                          <a:solidFill>
                            <a:schemeClr val="tx1"/>
                          </a:solidFill>
                          <a:latin typeface="Cambria" pitchFamily="18" charset="0"/>
                        </a:rPr>
                        <a:t>Providing Water Supply House Service Connections in Guntur Municipal Corporation under AMRUT Scheme</a:t>
                      </a:r>
                      <a:endParaRPr lang="en-US" sz="1800" b="0" i="0" u="none" strike="noStrike" dirty="0">
                        <a:solidFill>
                          <a:schemeClr val="tx1"/>
                        </a:solidFill>
                        <a:latin typeface="Cambria" pitchFamily="18" charset="0"/>
                      </a:endParaRPr>
                    </a:p>
                  </a:txBody>
                  <a:tcPr marL="9525" marR="9525" marT="9525"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18.73</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6" name="Rectangle 5"/>
          <p:cNvSpPr/>
          <p:nvPr/>
        </p:nvSpPr>
        <p:spPr>
          <a:xfrm>
            <a:off x="0" y="6525344"/>
            <a:ext cx="9144000" cy="33265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FF00"/>
                </a:solidFill>
                <a:latin typeface="Cambria" pitchFamily="18" charset="0"/>
              </a:rPr>
              <a:t>WORKS ON HAND</a:t>
            </a:r>
            <a:endParaRPr lang="en-US" sz="3600" b="1" dirty="0">
              <a:solidFill>
                <a:srgbClr val="FFFF00"/>
              </a:solidFill>
              <a:latin typeface="Cambria" pitchFamily="18" charset="0"/>
            </a:endParaRPr>
          </a:p>
        </p:txBody>
      </p:sp>
      <p:sp>
        <p:nvSpPr>
          <p:cNvPr id="3" name="Right Triangle 2"/>
          <p:cNvSpPr/>
          <p:nvPr/>
        </p:nvSpPr>
        <p:spPr>
          <a:xfrm rot="5400000">
            <a:off x="13692" y="-13692"/>
            <a:ext cx="764704"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nvGraphicFramePr>
        <p:xfrm>
          <a:off x="323527" y="1117312"/>
          <a:ext cx="8424937" cy="4740582"/>
        </p:xfrm>
        <a:graphic>
          <a:graphicData uri="http://schemas.openxmlformats.org/drawingml/2006/table">
            <a:tbl>
              <a:tblPr firstRow="1" bandRow="1">
                <a:tableStyleId>{5C22544A-7EE6-4342-B048-85BDC9FD1C3A}</a:tableStyleId>
              </a:tblPr>
              <a:tblGrid>
                <a:gridCol w="576064"/>
                <a:gridCol w="6480720"/>
                <a:gridCol w="1368153"/>
              </a:tblGrid>
              <a:tr h="721393">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VALUE</a:t>
                      </a:r>
                    </a:p>
                    <a:p>
                      <a:pPr algn="ctr"/>
                      <a:r>
                        <a:rPr lang="en-US" dirty="0" smtClean="0">
                          <a:ln>
                            <a:noFill/>
                          </a:ln>
                          <a:solidFill>
                            <a:srgbClr val="FF0000"/>
                          </a:solidFill>
                          <a:latin typeface="Cambria" pitchFamily="18" charset="0"/>
                        </a:rPr>
                        <a:t> (In </a:t>
                      </a:r>
                      <a:r>
                        <a:rPr lang="en-US" baseline="0" dirty="0" smtClean="0">
                          <a:ln>
                            <a:noFill/>
                          </a:ln>
                          <a:solidFill>
                            <a:srgbClr val="FF0000"/>
                          </a:solidFill>
                          <a:latin typeface="Cambria" pitchFamily="18" charset="0"/>
                        </a:rPr>
                        <a:t>Crore)</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92750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16</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algn="just" defTabSz="914400" rtl="0" eaLnBrk="1" fontAlgn="b" latinLnBrk="0" hangingPunct="1">
                        <a:lnSpc>
                          <a:spcPct val="100000"/>
                        </a:lnSpc>
                        <a:spcBef>
                          <a:spcPts val="300"/>
                        </a:spcBef>
                      </a:pPr>
                      <a:r>
                        <a:rPr lang="en-IN" sz="1800" b="0" i="0" u="none" strike="noStrike" kern="1200" dirty="0" smtClean="0">
                          <a:solidFill>
                            <a:schemeClr val="tx1"/>
                          </a:solidFill>
                          <a:latin typeface="Cambria" pitchFamily="18" charset="0"/>
                          <a:ea typeface="+mn-ea"/>
                          <a:cs typeface="+mn-cs"/>
                        </a:rPr>
                        <a:t>Machilipatnam Municipality - Providing Storm Water Drainage and disposal under AMRUT Phase-II for the year 2016-2020 in Machilipatnam Municipality</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18.27</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9275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17</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algn="just" defTabSz="914400" rtl="0" eaLnBrk="1" fontAlgn="b" latinLnBrk="0" hangingPunct="1">
                        <a:lnSpc>
                          <a:spcPct val="100000"/>
                        </a:lnSpc>
                        <a:spcBef>
                          <a:spcPts val="300"/>
                        </a:spcBef>
                      </a:pPr>
                      <a:r>
                        <a:rPr lang="en-IN" sz="1800" b="0" i="0" u="none" strike="noStrike" kern="1200" dirty="0" smtClean="0">
                          <a:solidFill>
                            <a:schemeClr val="tx1"/>
                          </a:solidFill>
                          <a:latin typeface="Cambria" pitchFamily="18" charset="0"/>
                          <a:ea typeface="+mn-ea"/>
                          <a:cs typeface="+mn-cs"/>
                        </a:rPr>
                        <a:t>Kakinada Municipal Corporation - </a:t>
                      </a:r>
                      <a:br>
                        <a:rPr lang="en-IN" sz="1800" b="0" i="0" u="none" strike="noStrike" kern="1200" dirty="0" smtClean="0">
                          <a:solidFill>
                            <a:schemeClr val="tx1"/>
                          </a:solidFill>
                          <a:latin typeface="Cambria" pitchFamily="18" charset="0"/>
                          <a:ea typeface="+mn-ea"/>
                          <a:cs typeface="+mn-cs"/>
                        </a:rPr>
                      </a:br>
                      <a:r>
                        <a:rPr lang="en-IN" sz="1800" b="0" i="0" u="none" strike="noStrike" kern="1200" dirty="0" smtClean="0">
                          <a:solidFill>
                            <a:schemeClr val="tx1"/>
                          </a:solidFill>
                          <a:latin typeface="Cambria" pitchFamily="18" charset="0"/>
                          <a:ea typeface="+mn-ea"/>
                          <a:cs typeface="+mn-cs"/>
                        </a:rPr>
                        <a:t> Providing Storm Water Drainage and disposal under AMRUT Phase-II for the year 2016-2020</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79.49</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618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18</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algn="just" defTabSz="914400" rtl="0" eaLnBrk="1" fontAlgn="b" latinLnBrk="0" hangingPunct="1">
                        <a:lnSpc>
                          <a:spcPct val="100000"/>
                        </a:lnSpc>
                        <a:spcBef>
                          <a:spcPts val="300"/>
                        </a:spcBef>
                      </a:pPr>
                      <a:r>
                        <a:rPr lang="en-IN" sz="1800" b="0" i="0" u="none" strike="noStrike" kern="1200" dirty="0" smtClean="0">
                          <a:solidFill>
                            <a:schemeClr val="tx1"/>
                          </a:solidFill>
                          <a:latin typeface="Cambria" pitchFamily="18" charset="0"/>
                          <a:ea typeface="+mn-ea"/>
                          <a:cs typeface="+mn-cs"/>
                        </a:rPr>
                        <a:t>Nellore Municipal Corporation - Providing Storm Water Drainage - AMRUT - SAAP - 2016-20</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70.17</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618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19</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l" fontAlgn="ctr"/>
                      <a:r>
                        <a:rPr lang="en-IN" sz="1800" b="0" i="0" u="none" strike="noStrike" kern="1200" dirty="0" smtClean="0">
                          <a:solidFill>
                            <a:schemeClr val="tx1"/>
                          </a:solidFill>
                          <a:latin typeface="Cambria" pitchFamily="18" charset="0"/>
                          <a:ea typeface="+mn-ea"/>
                          <a:cs typeface="+mn-cs"/>
                        </a:rPr>
                        <a:t>Providing Storm water drainage scheme in </a:t>
                      </a:r>
                      <a:r>
                        <a:rPr lang="en-IN" sz="1800" b="0" i="0" u="none" strike="noStrike" kern="1200" dirty="0" err="1" smtClean="0">
                          <a:solidFill>
                            <a:schemeClr val="tx1"/>
                          </a:solidFill>
                          <a:latin typeface="Cambria" pitchFamily="18" charset="0"/>
                          <a:ea typeface="+mn-ea"/>
                          <a:cs typeface="+mn-cs"/>
                        </a:rPr>
                        <a:t>Srikakulam</a:t>
                      </a:r>
                      <a:r>
                        <a:rPr lang="en-IN" sz="1800" b="0" i="0" u="none" strike="noStrike" kern="1200" dirty="0" smtClean="0">
                          <a:solidFill>
                            <a:schemeClr val="tx1"/>
                          </a:solidFill>
                          <a:latin typeface="Cambria" pitchFamily="18" charset="0"/>
                          <a:ea typeface="+mn-ea"/>
                          <a:cs typeface="+mn-cs"/>
                        </a:rPr>
                        <a:t> Municipal corporation under AMRUT-SAAP-2016-20(2nd call).</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32.97</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92750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20</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algn="l" defTabSz="914400" rtl="0" eaLnBrk="1" fontAlgn="ctr" latinLnBrk="0" hangingPunct="1"/>
                      <a:r>
                        <a:rPr lang="en-IN" sz="1800" b="0" i="0" u="none" strike="noStrike" kern="1200" dirty="0" smtClean="0">
                          <a:solidFill>
                            <a:schemeClr val="tx1"/>
                          </a:solidFill>
                          <a:latin typeface="Cambria" pitchFamily="18" charset="0"/>
                          <a:ea typeface="+mn-ea"/>
                          <a:cs typeface="+mn-cs"/>
                        </a:rPr>
                        <a:t>Machilipatnam Municipality - Storm Water Drainage Scheme of balance works phase-I under any grant funding by the Government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58.28</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6" name="Rectangle 5"/>
          <p:cNvSpPr/>
          <p:nvPr/>
        </p:nvSpPr>
        <p:spPr>
          <a:xfrm>
            <a:off x="0" y="6525344"/>
            <a:ext cx="9144000" cy="33265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16632"/>
            <a:ext cx="9144000" cy="5760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FF00"/>
                </a:solidFill>
                <a:latin typeface="Cambria" pitchFamily="18" charset="0"/>
              </a:rPr>
              <a:t>WORKS ON HAND</a:t>
            </a:r>
            <a:endParaRPr lang="en-US" sz="3600" b="1" dirty="0">
              <a:solidFill>
                <a:srgbClr val="FFFF00"/>
              </a:solidFill>
              <a:latin typeface="Cambria" pitchFamily="18" charset="0"/>
            </a:endParaRPr>
          </a:p>
        </p:txBody>
      </p:sp>
      <p:sp>
        <p:nvSpPr>
          <p:cNvPr id="4" name="Right Triangle 3"/>
          <p:cNvSpPr/>
          <p:nvPr/>
        </p:nvSpPr>
        <p:spPr>
          <a:xfrm rot="5400000">
            <a:off x="13692" y="-13692"/>
            <a:ext cx="764704"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4"/>
          <p:cNvSpPr/>
          <p:nvPr/>
        </p:nvSpPr>
        <p:spPr>
          <a:xfrm rot="10800000">
            <a:off x="8451304" y="0"/>
            <a:ext cx="692696"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p:cNvGraphicFramePr>
            <a:graphicFrameLocks noGrp="1"/>
          </p:cNvGraphicFramePr>
          <p:nvPr/>
        </p:nvGraphicFramePr>
        <p:xfrm>
          <a:off x="323528" y="1265312"/>
          <a:ext cx="8424937" cy="4378266"/>
        </p:xfrm>
        <a:graphic>
          <a:graphicData uri="http://schemas.openxmlformats.org/drawingml/2006/table">
            <a:tbl>
              <a:tblPr firstRow="1" bandRow="1">
                <a:tableStyleId>{5C22544A-7EE6-4342-B048-85BDC9FD1C3A}</a:tableStyleId>
              </a:tblPr>
              <a:tblGrid>
                <a:gridCol w="576064"/>
                <a:gridCol w="6480720"/>
                <a:gridCol w="1368153"/>
              </a:tblGrid>
              <a:tr h="712741">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VALUE</a:t>
                      </a:r>
                    </a:p>
                    <a:p>
                      <a:pPr algn="ctr"/>
                      <a:r>
                        <a:rPr lang="en-US" dirty="0" smtClean="0">
                          <a:ln>
                            <a:noFill/>
                          </a:ln>
                          <a:solidFill>
                            <a:srgbClr val="FF0000"/>
                          </a:solidFill>
                          <a:latin typeface="Cambria" pitchFamily="18" charset="0"/>
                        </a:rPr>
                        <a:t> (In </a:t>
                      </a:r>
                      <a:r>
                        <a:rPr lang="en-US" baseline="0" dirty="0" smtClean="0">
                          <a:ln>
                            <a:noFill/>
                          </a:ln>
                          <a:solidFill>
                            <a:srgbClr val="FF0000"/>
                          </a:solidFill>
                          <a:latin typeface="Cambria" pitchFamily="18" charset="0"/>
                        </a:rPr>
                        <a:t>Crore)</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610921">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21</a:t>
                      </a:r>
                      <a:endParaRPr kumimoji="0" lang="en-US" sz="1800" b="0" i="0" u="none" strike="noStrike" kern="1200" cap="none" normalizeH="0" baseline="0" dirty="0">
                        <a:ln>
                          <a:noFill/>
                        </a:ln>
                        <a:solidFill>
                          <a:schemeClr val="tx1"/>
                        </a:solidFill>
                        <a:effectLst/>
                        <a:latin typeface="Cambria" pitchFamily="18" charset="0"/>
                        <a:ea typeface="+mn-ea"/>
                        <a:cs typeface="+mn-cs"/>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N" sz="1800" b="0" i="0" u="none" strike="noStrike" kern="1200" cap="none" normalizeH="0" baseline="0" dirty="0" err="1" smtClean="0">
                          <a:ln>
                            <a:noFill/>
                          </a:ln>
                          <a:solidFill>
                            <a:schemeClr val="tx1"/>
                          </a:solidFill>
                          <a:effectLst/>
                          <a:latin typeface="Cambria" pitchFamily="18" charset="0"/>
                          <a:ea typeface="+mn-ea"/>
                          <a:cs typeface="+mn-cs"/>
                        </a:rPr>
                        <a:t>Tirupati</a:t>
                      </a:r>
                      <a:r>
                        <a:rPr kumimoji="0" lang="en-IN" sz="1800" b="0" i="0" u="none" strike="noStrike" kern="1200" cap="none" normalizeH="0" baseline="0" dirty="0" smtClean="0">
                          <a:ln>
                            <a:noFill/>
                          </a:ln>
                          <a:solidFill>
                            <a:schemeClr val="tx1"/>
                          </a:solidFill>
                          <a:effectLst/>
                          <a:latin typeface="Cambria" pitchFamily="18" charset="0"/>
                          <a:ea typeface="+mn-ea"/>
                          <a:cs typeface="+mn-cs"/>
                        </a:rPr>
                        <a:t> Municipal Corporation-Providing storm water drainage scheme-AMRUTSAAP- 2016-20(2nd Call)</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10.94</a:t>
                      </a:r>
                      <a:endParaRPr kumimoji="0" lang="en-US" sz="1800" b="0" i="0" u="none" strike="noStrike" kern="1200" cap="none" normalizeH="0" baseline="0" dirty="0">
                        <a:ln>
                          <a:noFill/>
                        </a:ln>
                        <a:solidFill>
                          <a:schemeClr val="tx1"/>
                        </a:solidFill>
                        <a:effectLst/>
                        <a:latin typeface="Cambria" pitchFamily="18" charset="0"/>
                        <a:ea typeface="+mn-ea"/>
                        <a:cs typeface="+mn-cs"/>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916381">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22</a:t>
                      </a:r>
                      <a:endParaRPr kumimoji="0" lang="en-US" sz="1800" b="0" i="0" u="none" strike="noStrike" kern="1200" cap="none" normalizeH="0" baseline="0" dirty="0">
                        <a:ln>
                          <a:noFill/>
                        </a:ln>
                        <a:solidFill>
                          <a:schemeClr val="tx1"/>
                        </a:solidFill>
                        <a:effectLst/>
                        <a:latin typeface="Cambria" pitchFamily="18" charset="0"/>
                        <a:ea typeface="+mn-ea"/>
                        <a:cs typeface="+mn-cs"/>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N" sz="1800" b="0" i="0" u="none" strike="noStrike" kern="1200" cap="none" normalizeH="0" baseline="0" dirty="0" err="1" smtClean="0">
                          <a:ln>
                            <a:noFill/>
                          </a:ln>
                          <a:solidFill>
                            <a:schemeClr val="tx1"/>
                          </a:solidFill>
                          <a:effectLst/>
                          <a:latin typeface="Cambria" pitchFamily="18" charset="0"/>
                          <a:ea typeface="+mn-ea"/>
                          <a:cs typeface="+mn-cs"/>
                        </a:rPr>
                        <a:t>Rajamahendravaram</a:t>
                      </a:r>
                      <a:r>
                        <a:rPr kumimoji="0" lang="en-IN" sz="1800" b="0" i="0" u="none" strike="noStrike" kern="1200" cap="none" normalizeH="0" baseline="0" dirty="0" smtClean="0">
                          <a:ln>
                            <a:noFill/>
                          </a:ln>
                          <a:solidFill>
                            <a:schemeClr val="tx1"/>
                          </a:solidFill>
                          <a:effectLst/>
                          <a:latin typeface="Cambria" pitchFamily="18" charset="0"/>
                          <a:ea typeface="+mn-ea"/>
                          <a:cs typeface="+mn-cs"/>
                        </a:rPr>
                        <a:t> Municipal Corporation - Providing Storm Water Drainage and Disposal project under AMRUT Phase-II for the year 2016-20</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69.35             </a:t>
                      </a:r>
                      <a:endParaRPr kumimoji="0" lang="en-US" sz="1800" b="0" i="0" u="none" strike="noStrike" kern="1200" cap="none" normalizeH="0" baseline="0" dirty="0">
                        <a:ln>
                          <a:noFill/>
                        </a:ln>
                        <a:solidFill>
                          <a:schemeClr val="tx1"/>
                        </a:solidFill>
                        <a:effectLst/>
                        <a:latin typeface="Cambria" pitchFamily="18" charset="0"/>
                        <a:ea typeface="+mn-ea"/>
                        <a:cs typeface="+mn-cs"/>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213822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23</a:t>
                      </a:r>
                      <a:endParaRPr kumimoji="0" lang="en-US" sz="1800" b="0" i="0" u="none" strike="noStrike" kern="1200" cap="none" normalizeH="0" baseline="0" dirty="0">
                        <a:ln>
                          <a:noFill/>
                        </a:ln>
                        <a:solidFill>
                          <a:schemeClr val="tx1"/>
                        </a:solidFill>
                        <a:effectLst/>
                        <a:latin typeface="Cambria" pitchFamily="18" charset="0"/>
                        <a:ea typeface="+mn-ea"/>
                        <a:cs typeface="+mn-cs"/>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N" sz="1800" b="0" i="0" u="none" strike="noStrike" kern="1200" cap="none" normalizeH="0" baseline="0" dirty="0" err="1" smtClean="0">
                          <a:ln>
                            <a:noFill/>
                          </a:ln>
                          <a:solidFill>
                            <a:schemeClr val="tx1"/>
                          </a:solidFill>
                          <a:effectLst/>
                          <a:latin typeface="Cambria" pitchFamily="18" charset="0"/>
                          <a:ea typeface="+mn-ea"/>
                          <a:cs typeface="+mn-cs"/>
                        </a:rPr>
                        <a:t>Ananthapuramu</a:t>
                      </a:r>
                      <a:r>
                        <a:rPr kumimoji="0" lang="en-IN" sz="1800" b="0" i="0" u="none" strike="noStrike" kern="1200" cap="none" normalizeH="0" baseline="0" dirty="0" smtClean="0">
                          <a:ln>
                            <a:noFill/>
                          </a:ln>
                          <a:solidFill>
                            <a:schemeClr val="tx1"/>
                          </a:solidFill>
                          <a:effectLst/>
                          <a:latin typeface="Cambria" pitchFamily="18" charset="0"/>
                          <a:ea typeface="+mn-ea"/>
                          <a:cs typeface="+mn-cs"/>
                        </a:rPr>
                        <a:t>  Municipal Corporation - Investigation, Survey, Supply, Design, Preparation of Detailed Plans &amp; Drawings, Longitudinal Sections, Hydraulic designs &amp; drawings, Structural designs &amp; drawings, Preparation of Detailed Estimates &amp; </a:t>
                      </a:r>
                      <a:r>
                        <a:rPr kumimoji="0" lang="en-IN" sz="1800" b="0" i="0" u="none" strike="noStrike" kern="1200" cap="none" normalizeH="0" baseline="0" dirty="0" err="1" smtClean="0">
                          <a:ln>
                            <a:noFill/>
                          </a:ln>
                          <a:solidFill>
                            <a:schemeClr val="tx1"/>
                          </a:solidFill>
                          <a:effectLst/>
                          <a:latin typeface="Cambria" pitchFamily="18" charset="0"/>
                          <a:ea typeface="+mn-ea"/>
                          <a:cs typeface="+mn-cs"/>
                        </a:rPr>
                        <a:t>BoQ’s</a:t>
                      </a:r>
                      <a:r>
                        <a:rPr kumimoji="0" lang="en-IN" sz="1800" b="0" i="0" u="none" strike="noStrike" kern="1200" cap="none" normalizeH="0" baseline="0" dirty="0" smtClean="0">
                          <a:ln>
                            <a:noFill/>
                          </a:ln>
                          <a:solidFill>
                            <a:schemeClr val="tx1"/>
                          </a:solidFill>
                          <a:effectLst/>
                          <a:latin typeface="Cambria" pitchFamily="18" charset="0"/>
                          <a:ea typeface="+mn-ea"/>
                          <a:cs typeface="+mn-cs"/>
                        </a:rPr>
                        <a:t> and Execution of Storm Water Drainage Scheme in </a:t>
                      </a:r>
                      <a:r>
                        <a:rPr kumimoji="0" lang="en-IN" sz="1800" b="0" i="0" u="none" strike="noStrike" kern="1200" cap="none" normalizeH="0" baseline="0" dirty="0" err="1" smtClean="0">
                          <a:ln>
                            <a:noFill/>
                          </a:ln>
                          <a:solidFill>
                            <a:schemeClr val="tx1"/>
                          </a:solidFill>
                          <a:effectLst/>
                          <a:latin typeface="Cambria" pitchFamily="18" charset="0"/>
                          <a:ea typeface="+mn-ea"/>
                          <a:cs typeface="+mn-cs"/>
                        </a:rPr>
                        <a:t>Maruvu</a:t>
                      </a:r>
                      <a:r>
                        <a:rPr kumimoji="0" lang="en-IN" sz="1800" b="0" i="0" u="none" strike="noStrike" kern="1200" cap="none" normalizeH="0" baseline="0" dirty="0" smtClean="0">
                          <a:ln>
                            <a:noFill/>
                          </a:ln>
                          <a:solidFill>
                            <a:schemeClr val="tx1"/>
                          </a:solidFill>
                          <a:effectLst/>
                          <a:latin typeface="Cambria" pitchFamily="18" charset="0"/>
                          <a:ea typeface="+mn-ea"/>
                          <a:cs typeface="+mn-cs"/>
                        </a:rPr>
                        <a:t> </a:t>
                      </a:r>
                      <a:r>
                        <a:rPr kumimoji="0" lang="en-IN" sz="1800" b="0" i="0" u="none" strike="noStrike" kern="1200" cap="none" normalizeH="0" baseline="0" dirty="0" err="1" smtClean="0">
                          <a:ln>
                            <a:noFill/>
                          </a:ln>
                          <a:solidFill>
                            <a:schemeClr val="tx1"/>
                          </a:solidFill>
                          <a:effectLst/>
                          <a:latin typeface="Cambria" pitchFamily="18" charset="0"/>
                          <a:ea typeface="+mn-ea"/>
                          <a:cs typeface="+mn-cs"/>
                        </a:rPr>
                        <a:t>vanka</a:t>
                      </a:r>
                      <a:r>
                        <a:rPr kumimoji="0" lang="en-IN" sz="1800" b="0" i="0" u="none" strike="noStrike" kern="1200" cap="none" normalizeH="0" baseline="0" dirty="0" smtClean="0">
                          <a:ln>
                            <a:noFill/>
                          </a:ln>
                          <a:solidFill>
                            <a:schemeClr val="tx1"/>
                          </a:solidFill>
                          <a:effectLst/>
                          <a:latin typeface="Cambria" pitchFamily="18" charset="0"/>
                          <a:ea typeface="+mn-ea"/>
                          <a:cs typeface="+mn-cs"/>
                        </a:rPr>
                        <a:t> catchment area with rectangular and retaining wall type section Under AMRUT</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normalizeH="0" baseline="0" dirty="0" smtClean="0">
                        <a:ln>
                          <a:noFill/>
                        </a:ln>
                        <a:solidFill>
                          <a:schemeClr val="tx1"/>
                        </a:solidFill>
                        <a:effectLst/>
                        <a:latin typeface="Cambria" pitchFamily="18"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normalizeH="0" baseline="0" dirty="0" smtClean="0">
                        <a:ln>
                          <a:noFill/>
                        </a:ln>
                        <a:solidFill>
                          <a:schemeClr val="tx1"/>
                        </a:solidFill>
                        <a:effectLst/>
                        <a:latin typeface="Cambria" pitchFamily="18"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17.68</a:t>
                      </a:r>
                      <a:endParaRPr kumimoji="0" lang="en-US" sz="1800" b="0" i="0" u="none" strike="noStrike" kern="1200" cap="none" normalizeH="0" baseline="0" dirty="0">
                        <a:ln>
                          <a:noFill/>
                        </a:ln>
                        <a:solidFill>
                          <a:schemeClr val="tx1"/>
                        </a:solidFill>
                        <a:effectLst/>
                        <a:latin typeface="Cambria" pitchFamily="18" charset="0"/>
                        <a:ea typeface="+mn-ea"/>
                        <a:cs typeface="+mn-cs"/>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7" name="Rectangle 6"/>
          <p:cNvSpPr/>
          <p:nvPr/>
        </p:nvSpPr>
        <p:spPr>
          <a:xfrm>
            <a:off x="0" y="6525344"/>
            <a:ext cx="9144000" cy="33265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16632"/>
            <a:ext cx="9144000" cy="5760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FF00"/>
                </a:solidFill>
                <a:latin typeface="Cambria" pitchFamily="18" charset="0"/>
              </a:rPr>
              <a:t>WORKS ON HAND</a:t>
            </a:r>
            <a:endParaRPr lang="en-US" sz="3600" b="1" dirty="0">
              <a:solidFill>
                <a:srgbClr val="FFFF00"/>
              </a:solidFill>
              <a:latin typeface="Cambria" pitchFamily="18" charset="0"/>
            </a:endParaRPr>
          </a:p>
        </p:txBody>
      </p:sp>
      <p:sp>
        <p:nvSpPr>
          <p:cNvPr id="7" name="Right Triangle 6"/>
          <p:cNvSpPr/>
          <p:nvPr/>
        </p:nvSpPr>
        <p:spPr>
          <a:xfrm rot="5400000">
            <a:off x="13692" y="-13692"/>
            <a:ext cx="764704"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rot="10800000">
            <a:off x="8451304" y="0"/>
            <a:ext cx="692696" cy="792088"/>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p:cNvGraphicFramePr>
            <a:graphicFrameLocks noGrp="1"/>
          </p:cNvGraphicFramePr>
          <p:nvPr/>
        </p:nvGraphicFramePr>
        <p:xfrm>
          <a:off x="323528" y="1305352"/>
          <a:ext cx="8424937" cy="4023360"/>
        </p:xfrm>
        <a:graphic>
          <a:graphicData uri="http://schemas.openxmlformats.org/drawingml/2006/table">
            <a:tbl>
              <a:tblPr firstRow="1" bandRow="1">
                <a:tableStyleId>{5C22544A-7EE6-4342-B048-85BDC9FD1C3A}</a:tableStyleId>
              </a:tblPr>
              <a:tblGrid>
                <a:gridCol w="576064"/>
                <a:gridCol w="6480720"/>
                <a:gridCol w="1368153"/>
              </a:tblGrid>
              <a:tr h="541914">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US" dirty="0" smtClean="0">
                          <a:ln>
                            <a:noFill/>
                          </a:ln>
                          <a:solidFill>
                            <a:srgbClr val="FF0000"/>
                          </a:solidFill>
                          <a:latin typeface="Cambria" pitchFamily="18" charset="0"/>
                        </a:rPr>
                        <a:t>VALUE</a:t>
                      </a:r>
                    </a:p>
                    <a:p>
                      <a:pPr algn="ctr"/>
                      <a:r>
                        <a:rPr lang="en-US" dirty="0" smtClean="0">
                          <a:ln>
                            <a:noFill/>
                          </a:ln>
                          <a:solidFill>
                            <a:srgbClr val="FF0000"/>
                          </a:solidFill>
                          <a:latin typeface="Cambria" pitchFamily="18" charset="0"/>
                        </a:rPr>
                        <a:t> (In </a:t>
                      </a:r>
                      <a:r>
                        <a:rPr lang="en-US" baseline="0" dirty="0" smtClean="0">
                          <a:ln>
                            <a:noFill/>
                          </a:ln>
                          <a:solidFill>
                            <a:srgbClr val="FF0000"/>
                          </a:solidFill>
                          <a:latin typeface="Cambria" pitchFamily="18" charset="0"/>
                        </a:rPr>
                        <a:t>Crore)</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41914">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24</a:t>
                      </a:r>
                      <a:endParaRPr kumimoji="0" lang="en-US" sz="1800" b="0" i="0" u="none" strike="noStrike" kern="1200" cap="none" normalizeH="0" baseline="0" dirty="0">
                        <a:ln>
                          <a:noFill/>
                        </a:ln>
                        <a:solidFill>
                          <a:schemeClr val="tx1"/>
                        </a:solidFill>
                        <a:effectLst/>
                        <a:latin typeface="Cambria" pitchFamily="18" charset="0"/>
                        <a:ea typeface="+mn-ea"/>
                        <a:cs typeface="+mn-cs"/>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construction/</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upgradation</a:t>
                      </a:r>
                      <a:r>
                        <a:rPr kumimoji="0" lang="en-US" sz="1800" b="0" i="0" u="none" strike="noStrike" kern="1200" cap="none" normalizeH="0" baseline="0" dirty="0" smtClean="0">
                          <a:ln>
                            <a:noFill/>
                          </a:ln>
                          <a:solidFill>
                            <a:schemeClr val="tx1"/>
                          </a:solidFill>
                          <a:effectLst/>
                          <a:latin typeface="Cambria" pitchFamily="18" charset="0"/>
                          <a:ea typeface="+mn-ea"/>
                          <a:cs typeface="+mn-cs"/>
                        </a:rPr>
                        <a:t> of roads under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Pradhan</a:t>
                      </a:r>
                      <a:r>
                        <a:rPr kumimoji="0" lang="en-US" sz="1800" b="0" i="0" u="none" strike="noStrike" kern="1200" cap="none" normalizeH="0" baseline="0" dirty="0" smtClean="0">
                          <a:ln>
                            <a:noFill/>
                          </a:ln>
                          <a:solidFill>
                            <a:schemeClr val="tx1"/>
                          </a:solidFill>
                          <a:effectLst/>
                          <a:latin typeface="Cambria" pitchFamily="18" charset="0"/>
                          <a:ea typeface="+mn-ea"/>
                          <a:cs typeface="+mn-cs"/>
                        </a:rPr>
                        <a:t>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Mantri</a:t>
                      </a:r>
                      <a:r>
                        <a:rPr kumimoji="0" lang="en-US" sz="1800" b="0" i="0" u="none" strike="noStrike" kern="1200" cap="none" normalizeH="0" baseline="0" dirty="0" smtClean="0">
                          <a:ln>
                            <a:noFill/>
                          </a:ln>
                          <a:solidFill>
                            <a:schemeClr val="tx1"/>
                          </a:solidFill>
                          <a:effectLst/>
                          <a:latin typeface="Cambria" pitchFamily="18" charset="0"/>
                          <a:ea typeface="+mn-ea"/>
                          <a:cs typeface="+mn-cs"/>
                        </a:rPr>
                        <a:t> Gram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SadakYojana</a:t>
                      </a:r>
                      <a:r>
                        <a:rPr kumimoji="0" lang="en-US" sz="1800" b="0" i="0" u="none" strike="noStrike" kern="1200" cap="none" normalizeH="0" baseline="0" dirty="0" smtClean="0">
                          <a:ln>
                            <a:noFill/>
                          </a:ln>
                          <a:solidFill>
                            <a:schemeClr val="tx1"/>
                          </a:solidFill>
                          <a:effectLst/>
                          <a:latin typeface="Cambria" pitchFamily="18" charset="0"/>
                          <a:ea typeface="+mn-ea"/>
                          <a:cs typeface="+mn-cs"/>
                        </a:rPr>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normalizeH="0" baseline="0" dirty="0" smtClean="0">
                        <a:ln>
                          <a:noFill/>
                        </a:ln>
                        <a:solidFill>
                          <a:schemeClr val="tx1"/>
                        </a:solidFill>
                        <a:effectLst/>
                        <a:latin typeface="Cambria" pitchFamily="18"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PR Circle Visakhapatnam – PMGSY RCPLWE-Batch – I &amp; III – Package No. AP1918P9 (Consists of 19 works in 6 Mandals of Visakhapatnam Dist.)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“PR Circle Visakhapatnam – PMGSY -2018-19 (Batch-I) – Package No. AP1918P17 Consists of 5 works in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G.Madugula</a:t>
                      </a:r>
                      <a:r>
                        <a:rPr kumimoji="0" lang="en-US" sz="1800" b="0" i="0" u="none" strike="noStrike" kern="1200" cap="none" normalizeH="0" baseline="0" dirty="0" smtClean="0">
                          <a:ln>
                            <a:noFill/>
                          </a:ln>
                          <a:solidFill>
                            <a:schemeClr val="tx1"/>
                          </a:solidFill>
                          <a:effectLst/>
                          <a:latin typeface="Cambria" pitchFamily="18" charset="0"/>
                          <a:ea typeface="+mn-ea"/>
                          <a:cs typeface="+mn-cs"/>
                        </a:rPr>
                        <a:t> Mandal of Visakhapatnam Dist.,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“PR Circle Visakhapatnam – PMGSY -2018-19 (Batch-I) – Package No. AP1918P18 Consists of 5 works in </a:t>
                      </a:r>
                      <a:r>
                        <a:rPr kumimoji="0" lang="en-US" sz="1800" b="0" i="0" u="none" strike="noStrike" kern="1200" cap="none" normalizeH="0" baseline="0" dirty="0" err="1" smtClean="0">
                          <a:ln>
                            <a:noFill/>
                          </a:ln>
                          <a:solidFill>
                            <a:schemeClr val="tx1"/>
                          </a:solidFill>
                          <a:effectLst/>
                          <a:latin typeface="Cambria" pitchFamily="18" charset="0"/>
                          <a:ea typeface="+mn-ea"/>
                          <a:cs typeface="+mn-cs"/>
                        </a:rPr>
                        <a:t>G.Madugula</a:t>
                      </a:r>
                      <a:r>
                        <a:rPr kumimoji="0" lang="en-US" sz="1800" b="0" i="0" u="none" strike="noStrike" kern="1200" cap="none" normalizeH="0" baseline="0" dirty="0" smtClean="0">
                          <a:ln>
                            <a:noFill/>
                          </a:ln>
                          <a:solidFill>
                            <a:schemeClr val="tx1"/>
                          </a:solidFill>
                          <a:effectLst/>
                          <a:latin typeface="Cambria" pitchFamily="18" charset="0"/>
                          <a:ea typeface="+mn-ea"/>
                          <a:cs typeface="+mn-cs"/>
                        </a:rPr>
                        <a:t> Mandal of Visakhapatnam Dist.</a:t>
                      </a:r>
                      <a:endParaRPr kumimoji="0" lang="en-US" sz="1800" b="0" i="0" u="none" strike="noStrike" kern="1200" cap="none" normalizeH="0" baseline="0" dirty="0">
                        <a:ln>
                          <a:noFill/>
                        </a:ln>
                        <a:solidFill>
                          <a:schemeClr val="tx1"/>
                        </a:solidFill>
                        <a:effectLst/>
                        <a:latin typeface="Cambria" pitchFamily="18" charset="0"/>
                        <a:ea typeface="+mn-ea"/>
                        <a:cs typeface="+mn-cs"/>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normalizeH="0" baseline="0" dirty="0" smtClean="0">
                        <a:ln>
                          <a:noFill/>
                        </a:ln>
                        <a:solidFill>
                          <a:schemeClr val="tx1"/>
                        </a:solidFill>
                        <a:effectLst/>
                        <a:latin typeface="Cambria" pitchFamily="18"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81.02</a:t>
                      </a:r>
                      <a:endParaRPr kumimoji="0" lang="en-US" sz="1800" b="0" i="0" u="none" strike="noStrike" kern="1200" cap="none" normalizeH="0" baseline="0" dirty="0">
                        <a:ln>
                          <a:noFill/>
                        </a:ln>
                        <a:solidFill>
                          <a:schemeClr val="tx1"/>
                        </a:solidFill>
                        <a:effectLst/>
                        <a:latin typeface="Cambria" pitchFamily="18" charset="0"/>
                        <a:ea typeface="+mn-ea"/>
                        <a:cs typeface="+mn-cs"/>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10" name="Rectangle 9"/>
          <p:cNvSpPr/>
          <p:nvPr/>
        </p:nvSpPr>
        <p:spPr>
          <a:xfrm>
            <a:off x="0" y="6525344"/>
            <a:ext cx="9144000" cy="33265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C000"/>
                </a:solidFill>
                <a:latin typeface="Cambria" pitchFamily="18" charset="0"/>
              </a:rPr>
              <a:t>PLANT AND MACHINERY</a:t>
            </a:r>
            <a:endParaRPr lang="en-US" sz="3600" b="1" dirty="0">
              <a:solidFill>
                <a:srgbClr val="FFC000"/>
              </a:solidFill>
              <a:latin typeface="Cambria" pitchFamily="18" charset="0"/>
            </a:endParaRPr>
          </a:p>
        </p:txBody>
      </p:sp>
      <p:sp>
        <p:nvSpPr>
          <p:cNvPr id="3" name="Right Triangle 2"/>
          <p:cNvSpPr/>
          <p:nvPr/>
        </p:nvSpPr>
        <p:spPr>
          <a:xfrm rot="5400000">
            <a:off x="13692" y="-13692"/>
            <a:ext cx="764704" cy="792088"/>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nvGraphicFramePr>
        <p:xfrm>
          <a:off x="1403648" y="836712"/>
          <a:ext cx="6192689" cy="5554538"/>
        </p:xfrm>
        <a:graphic>
          <a:graphicData uri="http://schemas.openxmlformats.org/drawingml/2006/table">
            <a:tbl>
              <a:tblPr firstRow="1" bandRow="1">
                <a:tableStyleId>{5C22544A-7EE6-4342-B048-85BDC9FD1C3A}</a:tableStyleId>
              </a:tblPr>
              <a:tblGrid>
                <a:gridCol w="1008112"/>
                <a:gridCol w="3816424"/>
                <a:gridCol w="1368153"/>
              </a:tblGrid>
              <a:tr h="375098">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ln>
                            <a:noFill/>
                          </a:ln>
                          <a:solidFill>
                            <a:srgbClr val="FF0000"/>
                          </a:solidFill>
                          <a:latin typeface="Cambria" pitchFamily="18" charset="0"/>
                        </a:rPr>
                        <a:t>EQUIPMENT 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ln>
                            <a:noFill/>
                          </a:ln>
                          <a:solidFill>
                            <a:srgbClr val="FF0000"/>
                          </a:solidFill>
                          <a:latin typeface="Cambria" pitchFamily="18" charset="0"/>
                        </a:rPr>
                        <a:t>NO’s.</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01</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AJAX CONCRETE MIXERS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18</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02</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EXCAVATORS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16</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03</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GRADERS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04</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04</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DOZERS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06</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05</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DUMPERS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24</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06</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LOADERS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05</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07</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BATCHING PLANT</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02</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08</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TRACTORS + TRAILERS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20</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09</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LOADER CUM EXCAVATOR</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08</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10</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SOIL COMPACTOR</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04</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11</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WATER TANKERS LORRY</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03</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12</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TRAVELLING BUS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01</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13</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TWO WHEELERS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42</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14</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ROCK BREKER</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10</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7" name="Picture 6" descr="EXCAVATOR.png"/>
          <p:cNvPicPr>
            <a:picLocks noChangeAspect="1"/>
          </p:cNvPicPr>
          <p:nvPr/>
        </p:nvPicPr>
        <p:blipFill>
          <a:blip r:embed="rId2" cstate="print"/>
          <a:stretch>
            <a:fillRect/>
          </a:stretch>
        </p:blipFill>
        <p:spPr>
          <a:xfrm>
            <a:off x="100063" y="1196752"/>
            <a:ext cx="1159569" cy="834456"/>
          </a:xfrm>
          <a:prstGeom prst="rect">
            <a:avLst/>
          </a:prstGeom>
        </p:spPr>
      </p:pic>
      <p:pic>
        <p:nvPicPr>
          <p:cNvPr id="1026" name="Picture 2" descr="Image result for DOZERS"/>
          <p:cNvPicPr>
            <a:picLocks noChangeAspect="1" noChangeArrowheads="1"/>
          </p:cNvPicPr>
          <p:nvPr/>
        </p:nvPicPr>
        <p:blipFill>
          <a:blip r:embed="rId3" cstate="print"/>
          <a:srcRect/>
          <a:stretch>
            <a:fillRect/>
          </a:stretch>
        </p:blipFill>
        <p:spPr bwMode="auto">
          <a:xfrm>
            <a:off x="191687" y="2348880"/>
            <a:ext cx="1211961" cy="872159"/>
          </a:xfrm>
          <a:prstGeom prst="rect">
            <a:avLst/>
          </a:prstGeom>
          <a:noFill/>
        </p:spPr>
      </p:pic>
      <p:pic>
        <p:nvPicPr>
          <p:cNvPr id="1028" name="Picture 4" descr="Image result for graders"/>
          <p:cNvPicPr>
            <a:picLocks noChangeAspect="1" noChangeArrowheads="1"/>
          </p:cNvPicPr>
          <p:nvPr/>
        </p:nvPicPr>
        <p:blipFill>
          <a:blip r:embed="rId4" cstate="print"/>
          <a:srcRect/>
          <a:stretch>
            <a:fillRect/>
          </a:stretch>
        </p:blipFill>
        <p:spPr bwMode="auto">
          <a:xfrm>
            <a:off x="89435" y="3440281"/>
            <a:ext cx="1314213" cy="708799"/>
          </a:xfrm>
          <a:prstGeom prst="rect">
            <a:avLst/>
          </a:prstGeom>
          <a:noFill/>
        </p:spPr>
      </p:pic>
      <p:pic>
        <p:nvPicPr>
          <p:cNvPr id="1030" name="Picture 6" descr="Image result for concrete mixers"/>
          <p:cNvPicPr>
            <a:picLocks noChangeAspect="1" noChangeArrowheads="1"/>
          </p:cNvPicPr>
          <p:nvPr/>
        </p:nvPicPr>
        <p:blipFill>
          <a:blip r:embed="rId5" cstate="print"/>
          <a:srcRect l="9072" t="13662" r="6257" b="8917"/>
          <a:stretch>
            <a:fillRect/>
          </a:stretch>
        </p:blipFill>
        <p:spPr bwMode="auto">
          <a:xfrm flipH="1">
            <a:off x="145626" y="4365104"/>
            <a:ext cx="1186014" cy="720080"/>
          </a:xfrm>
          <a:prstGeom prst="rect">
            <a:avLst/>
          </a:prstGeom>
          <a:noFill/>
        </p:spPr>
      </p:pic>
      <p:pic>
        <p:nvPicPr>
          <p:cNvPr id="1032" name="Picture 8" descr="Image result for tata dumpers"/>
          <p:cNvPicPr>
            <a:picLocks noChangeAspect="1" noChangeArrowheads="1"/>
          </p:cNvPicPr>
          <p:nvPr/>
        </p:nvPicPr>
        <p:blipFill>
          <a:blip r:embed="rId6" cstate="print"/>
          <a:srcRect/>
          <a:stretch>
            <a:fillRect/>
          </a:stretch>
        </p:blipFill>
        <p:spPr bwMode="auto">
          <a:xfrm>
            <a:off x="179512" y="5229200"/>
            <a:ext cx="1080120" cy="1080120"/>
          </a:xfrm>
          <a:prstGeom prst="rect">
            <a:avLst/>
          </a:prstGeom>
          <a:noFill/>
        </p:spPr>
      </p:pic>
      <p:pic>
        <p:nvPicPr>
          <p:cNvPr id="1034" name="Picture 10" descr="Image result for loaders"/>
          <p:cNvPicPr>
            <a:picLocks noChangeAspect="1" noChangeArrowheads="1"/>
          </p:cNvPicPr>
          <p:nvPr/>
        </p:nvPicPr>
        <p:blipFill>
          <a:blip r:embed="rId7" cstate="print"/>
          <a:srcRect/>
          <a:stretch>
            <a:fillRect/>
          </a:stretch>
        </p:blipFill>
        <p:spPr bwMode="auto">
          <a:xfrm>
            <a:off x="7812360" y="1052736"/>
            <a:ext cx="1057300" cy="746027"/>
          </a:xfrm>
          <a:prstGeom prst="rect">
            <a:avLst/>
          </a:prstGeom>
          <a:noFill/>
        </p:spPr>
      </p:pic>
      <p:pic>
        <p:nvPicPr>
          <p:cNvPr id="1036" name="Picture 12" descr="Related image"/>
          <p:cNvPicPr>
            <a:picLocks noChangeAspect="1" noChangeArrowheads="1"/>
          </p:cNvPicPr>
          <p:nvPr/>
        </p:nvPicPr>
        <p:blipFill>
          <a:blip r:embed="rId8" cstate="print"/>
          <a:srcRect l="17487" r="17944"/>
          <a:stretch>
            <a:fillRect/>
          </a:stretch>
        </p:blipFill>
        <p:spPr bwMode="auto">
          <a:xfrm>
            <a:off x="7740352" y="1942852"/>
            <a:ext cx="1152128" cy="1054100"/>
          </a:xfrm>
          <a:prstGeom prst="rect">
            <a:avLst/>
          </a:prstGeom>
          <a:noFill/>
        </p:spPr>
      </p:pic>
      <p:pic>
        <p:nvPicPr>
          <p:cNvPr id="1038" name="Picture 14" descr="Image result for compactor"/>
          <p:cNvPicPr>
            <a:picLocks noChangeAspect="1" noChangeArrowheads="1"/>
          </p:cNvPicPr>
          <p:nvPr/>
        </p:nvPicPr>
        <p:blipFill>
          <a:blip r:embed="rId9" cstate="print"/>
          <a:srcRect/>
          <a:stretch>
            <a:fillRect/>
          </a:stretch>
        </p:blipFill>
        <p:spPr bwMode="auto">
          <a:xfrm flipH="1">
            <a:off x="7740352" y="3212976"/>
            <a:ext cx="1119745" cy="860804"/>
          </a:xfrm>
          <a:prstGeom prst="rect">
            <a:avLst/>
          </a:prstGeom>
          <a:noFill/>
        </p:spPr>
      </p:pic>
      <p:pic>
        <p:nvPicPr>
          <p:cNvPr id="1040" name="Picture 16" descr="Related image"/>
          <p:cNvPicPr>
            <a:picLocks noChangeAspect="1" noChangeArrowheads="1"/>
          </p:cNvPicPr>
          <p:nvPr/>
        </p:nvPicPr>
        <p:blipFill>
          <a:blip r:embed="rId10" cstate="print"/>
          <a:srcRect/>
          <a:stretch>
            <a:fillRect/>
          </a:stretch>
        </p:blipFill>
        <p:spPr bwMode="auto">
          <a:xfrm>
            <a:off x="7668344" y="4293096"/>
            <a:ext cx="1235968" cy="926977"/>
          </a:xfrm>
          <a:prstGeom prst="rect">
            <a:avLst/>
          </a:prstGeom>
          <a:noFill/>
        </p:spPr>
      </p:pic>
      <p:pic>
        <p:nvPicPr>
          <p:cNvPr id="1042" name="Picture 18" descr="Image result for water tankers"/>
          <p:cNvPicPr>
            <a:picLocks noChangeAspect="1" noChangeArrowheads="1"/>
          </p:cNvPicPr>
          <p:nvPr/>
        </p:nvPicPr>
        <p:blipFill>
          <a:blip r:embed="rId11" cstate="print"/>
          <a:srcRect/>
          <a:stretch>
            <a:fillRect/>
          </a:stretch>
        </p:blipFill>
        <p:spPr bwMode="auto">
          <a:xfrm>
            <a:off x="7740352" y="5373216"/>
            <a:ext cx="1224136" cy="764614"/>
          </a:xfrm>
          <a:prstGeom prst="rect">
            <a:avLst/>
          </a:prstGeom>
          <a:noFill/>
        </p:spPr>
      </p:pic>
      <p:sp>
        <p:nvSpPr>
          <p:cNvPr id="17" name="Rectangle 16"/>
          <p:cNvSpPr/>
          <p:nvPr/>
        </p:nvSpPr>
        <p:spPr>
          <a:xfrm>
            <a:off x="0" y="6525344"/>
            <a:ext cx="9144000" cy="33265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C000"/>
                </a:solidFill>
                <a:latin typeface="Cambria" pitchFamily="18" charset="0"/>
              </a:rPr>
              <a:t>PLANT AND MACHINERY</a:t>
            </a:r>
            <a:endParaRPr lang="en-US" sz="3600" b="1" dirty="0">
              <a:solidFill>
                <a:srgbClr val="FFC000"/>
              </a:solidFill>
              <a:latin typeface="Cambria" pitchFamily="18" charset="0"/>
            </a:endParaRPr>
          </a:p>
        </p:txBody>
      </p:sp>
      <p:sp>
        <p:nvSpPr>
          <p:cNvPr id="3" name="Right Triangle 2"/>
          <p:cNvSpPr/>
          <p:nvPr/>
        </p:nvSpPr>
        <p:spPr>
          <a:xfrm rot="5400000">
            <a:off x="13692" y="-13692"/>
            <a:ext cx="764704" cy="792088"/>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nvGraphicFramePr>
        <p:xfrm>
          <a:off x="1403648" y="1052736"/>
          <a:ext cx="6192689" cy="5184578"/>
        </p:xfrm>
        <a:graphic>
          <a:graphicData uri="http://schemas.openxmlformats.org/drawingml/2006/table">
            <a:tbl>
              <a:tblPr firstRow="1" bandRow="1">
                <a:tableStyleId>{5C22544A-7EE6-4342-B048-85BDC9FD1C3A}</a:tableStyleId>
              </a:tblPr>
              <a:tblGrid>
                <a:gridCol w="1008112"/>
                <a:gridCol w="3672408"/>
                <a:gridCol w="1512169"/>
              </a:tblGrid>
              <a:tr h="375098">
                <a:tc>
                  <a:txBody>
                    <a:bodyPr/>
                    <a:lstStyle/>
                    <a:p>
                      <a:pPr algn="ctr"/>
                      <a:r>
                        <a:rPr lang="en-US" dirty="0" smtClean="0">
                          <a:ln>
                            <a:noFill/>
                          </a:ln>
                          <a:solidFill>
                            <a:srgbClr val="FF0000"/>
                          </a:solidFill>
                          <a:latin typeface="Cambria" pitchFamily="18" charset="0"/>
                        </a:rPr>
                        <a:t>Sl. NO.</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ln>
                            <a:noFill/>
                          </a:ln>
                          <a:solidFill>
                            <a:srgbClr val="FF0000"/>
                          </a:solidFill>
                          <a:latin typeface="Cambria" pitchFamily="18" charset="0"/>
                        </a:rPr>
                        <a:t>EQUIPMENT DESCRIPTION</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ln>
                            <a:noFill/>
                          </a:ln>
                          <a:solidFill>
                            <a:srgbClr val="FF0000"/>
                          </a:solidFill>
                          <a:latin typeface="Cambria" pitchFamily="18" charset="0"/>
                        </a:rPr>
                        <a:t>NO’s.</a:t>
                      </a:r>
                      <a:endParaRPr lang="en-US" dirty="0">
                        <a:ln>
                          <a:noFill/>
                        </a:ln>
                        <a:solidFill>
                          <a:srgbClr val="FF0000"/>
                        </a:solidFill>
                        <a:latin typeface="Cambria" pitchFamily="18"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15</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4 WHEELERS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38</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16</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GENERATORS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13</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17</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DEWATERING PUMPS (DIESEL)</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15</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18</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SHUTTERING PLATES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100000 SQM</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19</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ACRO TUBES FOR SCAFFOLDING</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100000 NOS</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20</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TOTAL STATIONS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06</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21</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LEVELLING EQUIPMENTS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38</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22</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LAB TESTING EQUIPMENTS (SETS)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18</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23</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CONCRETE MILLERS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32</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24</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CRUSHER PLANTS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01</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25</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CRAWLER DRILLS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01</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26</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AIR COMPRESSORS</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05</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dirty="0" smtClean="0">
                          <a:ln>
                            <a:noFill/>
                          </a:ln>
                          <a:solidFill>
                            <a:schemeClr val="tx1"/>
                          </a:solidFill>
                          <a:effectLst/>
                          <a:latin typeface="Cambria" pitchFamily="18" charset="0"/>
                          <a:ea typeface="+mn-ea"/>
                          <a:cs typeface="+mn-cs"/>
                        </a:rPr>
                        <a:t>27</a:t>
                      </a:r>
                    </a:p>
                  </a:txBody>
                  <a:tcPr marL="85165" marR="85165"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300"/>
                        </a:spcBef>
                        <a:spcAft>
                          <a:spcPct val="0"/>
                        </a:spcAft>
                        <a:buClrTx/>
                        <a:buSzTx/>
                        <a:buFontTx/>
                        <a:buNone/>
                        <a:tabLst/>
                        <a:defRPr/>
                      </a:pPr>
                      <a:r>
                        <a:rPr kumimoji="0" lang="en-US" sz="1800" b="0" i="0" u="none" strike="noStrike" kern="1200" cap="none" normalizeH="0" baseline="0" dirty="0" smtClean="0">
                          <a:ln>
                            <a:noFill/>
                          </a:ln>
                          <a:solidFill>
                            <a:schemeClr val="tx1"/>
                          </a:solidFill>
                          <a:effectLst/>
                          <a:latin typeface="Cambria" pitchFamily="18" charset="0"/>
                          <a:ea typeface="+mn-ea"/>
                          <a:cs typeface="+mn-cs"/>
                        </a:rPr>
                        <a:t>DRILLING COMPRESSOR</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mbria" pitchFamily="18" charset="0"/>
                        </a:rPr>
                        <a:t>07</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34818" name="Picture 2" descr="Image result for four wheelers car"/>
          <p:cNvPicPr>
            <a:picLocks noChangeAspect="1" noChangeArrowheads="1"/>
          </p:cNvPicPr>
          <p:nvPr/>
        </p:nvPicPr>
        <p:blipFill>
          <a:blip r:embed="rId2" cstate="print"/>
          <a:srcRect/>
          <a:stretch>
            <a:fillRect/>
          </a:stretch>
        </p:blipFill>
        <p:spPr bwMode="auto">
          <a:xfrm>
            <a:off x="72008" y="1124744"/>
            <a:ext cx="1259632" cy="1032899"/>
          </a:xfrm>
          <a:prstGeom prst="rect">
            <a:avLst/>
          </a:prstGeom>
          <a:noFill/>
        </p:spPr>
      </p:pic>
      <p:pic>
        <p:nvPicPr>
          <p:cNvPr id="34820" name="Picture 4" descr="Image result for water pumps"/>
          <p:cNvPicPr>
            <a:picLocks noChangeAspect="1" noChangeArrowheads="1"/>
          </p:cNvPicPr>
          <p:nvPr/>
        </p:nvPicPr>
        <p:blipFill>
          <a:blip r:embed="rId3" cstate="print"/>
          <a:srcRect/>
          <a:stretch>
            <a:fillRect/>
          </a:stretch>
        </p:blipFill>
        <p:spPr bwMode="auto">
          <a:xfrm>
            <a:off x="251520" y="3933056"/>
            <a:ext cx="947109" cy="637906"/>
          </a:xfrm>
          <a:prstGeom prst="rect">
            <a:avLst/>
          </a:prstGeom>
          <a:noFill/>
        </p:spPr>
      </p:pic>
      <p:pic>
        <p:nvPicPr>
          <p:cNvPr id="34822" name="Picture 6" descr="Image result for GENERATORS"/>
          <p:cNvPicPr>
            <a:picLocks noChangeAspect="1" noChangeArrowheads="1"/>
          </p:cNvPicPr>
          <p:nvPr/>
        </p:nvPicPr>
        <p:blipFill>
          <a:blip r:embed="rId4" cstate="print"/>
          <a:srcRect/>
          <a:stretch>
            <a:fillRect/>
          </a:stretch>
        </p:blipFill>
        <p:spPr bwMode="auto">
          <a:xfrm>
            <a:off x="8028384" y="4869160"/>
            <a:ext cx="870532" cy="688301"/>
          </a:xfrm>
          <a:prstGeom prst="rect">
            <a:avLst/>
          </a:prstGeom>
          <a:noFill/>
        </p:spPr>
      </p:pic>
      <p:pic>
        <p:nvPicPr>
          <p:cNvPr id="34824" name="Picture 8" descr="Image result for road rollers"/>
          <p:cNvPicPr>
            <a:picLocks noChangeAspect="1" noChangeArrowheads="1"/>
          </p:cNvPicPr>
          <p:nvPr/>
        </p:nvPicPr>
        <p:blipFill>
          <a:blip r:embed="rId5" cstate="print"/>
          <a:srcRect/>
          <a:stretch>
            <a:fillRect/>
          </a:stretch>
        </p:blipFill>
        <p:spPr bwMode="auto">
          <a:xfrm>
            <a:off x="7668344" y="1124744"/>
            <a:ext cx="1344149" cy="806490"/>
          </a:xfrm>
          <a:prstGeom prst="rect">
            <a:avLst/>
          </a:prstGeom>
          <a:noFill/>
        </p:spPr>
      </p:pic>
      <p:pic>
        <p:nvPicPr>
          <p:cNvPr id="34826" name="Picture 10" descr="Related image"/>
          <p:cNvPicPr>
            <a:picLocks noChangeAspect="1" noChangeArrowheads="1"/>
          </p:cNvPicPr>
          <p:nvPr/>
        </p:nvPicPr>
        <p:blipFill>
          <a:blip r:embed="rId6" cstate="print"/>
          <a:srcRect/>
          <a:stretch>
            <a:fillRect/>
          </a:stretch>
        </p:blipFill>
        <p:spPr bwMode="auto">
          <a:xfrm flipH="1">
            <a:off x="7677421" y="2204864"/>
            <a:ext cx="1287067" cy="864096"/>
          </a:xfrm>
          <a:prstGeom prst="rect">
            <a:avLst/>
          </a:prstGeom>
          <a:noFill/>
        </p:spPr>
      </p:pic>
      <p:pic>
        <p:nvPicPr>
          <p:cNvPr id="34828" name="Picture 12" descr="Image result for cranes"/>
          <p:cNvPicPr>
            <a:picLocks noChangeAspect="1" noChangeArrowheads="1"/>
          </p:cNvPicPr>
          <p:nvPr/>
        </p:nvPicPr>
        <p:blipFill>
          <a:blip r:embed="rId7" cstate="print"/>
          <a:srcRect l="12468" r="14201" b="6052"/>
          <a:stretch>
            <a:fillRect/>
          </a:stretch>
        </p:blipFill>
        <p:spPr bwMode="auto">
          <a:xfrm>
            <a:off x="7812360" y="3429000"/>
            <a:ext cx="1078603" cy="970061"/>
          </a:xfrm>
          <a:prstGeom prst="rect">
            <a:avLst/>
          </a:prstGeom>
          <a:noFill/>
        </p:spPr>
      </p:pic>
      <p:pic>
        <p:nvPicPr>
          <p:cNvPr id="34830" name="Picture 14" descr="Image result for road drilling machine"/>
          <p:cNvPicPr>
            <a:picLocks noChangeAspect="1" noChangeArrowheads="1"/>
          </p:cNvPicPr>
          <p:nvPr/>
        </p:nvPicPr>
        <p:blipFill>
          <a:blip r:embed="rId8" cstate="print"/>
          <a:srcRect l="22871" r="22812"/>
          <a:stretch>
            <a:fillRect/>
          </a:stretch>
        </p:blipFill>
        <p:spPr bwMode="auto">
          <a:xfrm>
            <a:off x="251520" y="2420888"/>
            <a:ext cx="880261" cy="1296144"/>
          </a:xfrm>
          <a:prstGeom prst="rect">
            <a:avLst/>
          </a:prstGeom>
          <a:noFill/>
        </p:spPr>
      </p:pic>
      <p:pic>
        <p:nvPicPr>
          <p:cNvPr id="34834" name="Picture 18" descr="Related image"/>
          <p:cNvPicPr>
            <a:picLocks noChangeAspect="1" noChangeArrowheads="1"/>
          </p:cNvPicPr>
          <p:nvPr/>
        </p:nvPicPr>
        <p:blipFill>
          <a:blip r:embed="rId9" cstate="print"/>
          <a:srcRect/>
          <a:stretch>
            <a:fillRect/>
          </a:stretch>
        </p:blipFill>
        <p:spPr bwMode="auto">
          <a:xfrm>
            <a:off x="107504" y="5013176"/>
            <a:ext cx="1152128" cy="704078"/>
          </a:xfrm>
          <a:prstGeom prst="rect">
            <a:avLst/>
          </a:prstGeom>
          <a:noFill/>
        </p:spPr>
      </p:pic>
      <p:sp>
        <p:nvSpPr>
          <p:cNvPr id="15" name="Rectangle 14"/>
          <p:cNvSpPr/>
          <p:nvPr/>
        </p:nvSpPr>
        <p:spPr>
          <a:xfrm>
            <a:off x="0" y="6525344"/>
            <a:ext cx="9144000" cy="33265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2"/>
                </a:solidFill>
                <a:latin typeface="Cambria" pitchFamily="18" charset="0"/>
              </a:rPr>
              <a:t>TECHNICAL PERSONAL</a:t>
            </a:r>
            <a:endParaRPr lang="en-US" sz="3600" b="1" dirty="0">
              <a:solidFill>
                <a:schemeClr val="bg2"/>
              </a:solidFill>
              <a:latin typeface="Cambria" pitchFamily="18" charset="0"/>
            </a:endParaRPr>
          </a:p>
        </p:txBody>
      </p:sp>
      <p:sp>
        <p:nvSpPr>
          <p:cNvPr id="3" name="Right Triangle 2"/>
          <p:cNvSpPr/>
          <p:nvPr/>
        </p:nvSpPr>
        <p:spPr>
          <a:xfrm rot="5400000">
            <a:off x="13692" y="-13692"/>
            <a:ext cx="764704" cy="792088"/>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3"/>
          <p:cNvGraphicFramePr>
            <a:graphicFrameLocks/>
          </p:cNvGraphicFramePr>
          <p:nvPr/>
        </p:nvGraphicFramePr>
        <p:xfrm>
          <a:off x="899592" y="1052736"/>
          <a:ext cx="7239000" cy="4386158"/>
        </p:xfrm>
        <a:graphic>
          <a:graphicData uri="http://schemas.openxmlformats.org/drawingml/2006/table">
            <a:tbl>
              <a:tblPr/>
              <a:tblGrid>
                <a:gridCol w="780493"/>
                <a:gridCol w="4045507"/>
                <a:gridCol w="2413000"/>
              </a:tblGrid>
              <a:tr h="6529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S.No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Designation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No. of Persons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21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Project Managers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27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CED4"/>
                    </a:solidFill>
                  </a:tcPr>
                </a:tc>
              </a:tr>
              <a:tr h="6221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Project Engineers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36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E8EB"/>
                    </a:solidFill>
                  </a:tcPr>
                </a:tc>
              </a:tr>
              <a:tr h="6221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Assistant Engineers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68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CED4"/>
                    </a:solidFill>
                  </a:tcPr>
                </a:tc>
              </a:tr>
              <a:tr h="6221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Supervisors (Tech)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92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r>
              <a:tr h="6221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Safety Executives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46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r>
              <a:tr h="6221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Executive Assistants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mbria" pitchFamily="18" charset="0"/>
                        </a:rPr>
                        <a:t>19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r>
            </a:tbl>
          </a:graphicData>
        </a:graphic>
      </p:graphicFrame>
      <p:sp>
        <p:nvSpPr>
          <p:cNvPr id="6" name="Rectangle 5"/>
          <p:cNvSpPr/>
          <p:nvPr/>
        </p:nvSpPr>
        <p:spPr>
          <a:xfrm>
            <a:off x="0" y="6525344"/>
            <a:ext cx="9144000" cy="33265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2"/>
                </a:solidFill>
                <a:latin typeface="Cambria" pitchFamily="18" charset="0"/>
              </a:rPr>
              <a:t>TECHNICAL PERSONAL</a:t>
            </a:r>
            <a:endParaRPr lang="en-US" sz="3600" b="1" dirty="0">
              <a:solidFill>
                <a:schemeClr val="bg2"/>
              </a:solidFill>
              <a:latin typeface="Cambria" pitchFamily="18" charset="0"/>
            </a:endParaRPr>
          </a:p>
        </p:txBody>
      </p:sp>
      <p:sp>
        <p:nvSpPr>
          <p:cNvPr id="3" name="Right Triangle 2"/>
          <p:cNvSpPr/>
          <p:nvPr/>
        </p:nvSpPr>
        <p:spPr>
          <a:xfrm rot="5400000">
            <a:off x="13692" y="-13692"/>
            <a:ext cx="764704" cy="792088"/>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27"/>
          <p:cNvGrpSpPr>
            <a:grpSpLocks/>
          </p:cNvGrpSpPr>
          <p:nvPr/>
        </p:nvGrpSpPr>
        <p:grpSpPr bwMode="auto">
          <a:xfrm>
            <a:off x="395536" y="1124744"/>
            <a:ext cx="8208912" cy="4896544"/>
            <a:chOff x="96" y="1193"/>
            <a:chExt cx="5585" cy="2935"/>
          </a:xfrm>
        </p:grpSpPr>
        <p:sp>
          <p:nvSpPr>
            <p:cNvPr id="7" name="AutoShape 8"/>
            <p:cNvSpPr>
              <a:spLocks noChangeArrowheads="1"/>
            </p:cNvSpPr>
            <p:nvPr/>
          </p:nvSpPr>
          <p:spPr bwMode="auto">
            <a:xfrm>
              <a:off x="1909" y="1193"/>
              <a:ext cx="2058" cy="451"/>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wrap="square" anchor="ctr">
              <a:noAutofit/>
            </a:bodyPr>
            <a:lstStyle/>
            <a:p>
              <a:pPr algn="ctr">
                <a:defRPr/>
              </a:pPr>
              <a:r>
                <a:rPr lang="en-US" b="1" dirty="0">
                  <a:solidFill>
                    <a:schemeClr val="tx1"/>
                  </a:solidFill>
                  <a:latin typeface="Cambria" pitchFamily="18" charset="0"/>
                </a:rPr>
                <a:t>Sudhakara Reddy Allam</a:t>
              </a:r>
            </a:p>
            <a:p>
              <a:pPr algn="ctr">
                <a:defRPr/>
              </a:pPr>
              <a:r>
                <a:rPr lang="en-US" b="1" dirty="0">
                  <a:solidFill>
                    <a:schemeClr val="tx1"/>
                  </a:solidFill>
                  <a:latin typeface="Cambria" pitchFamily="18" charset="0"/>
                </a:rPr>
                <a:t>Managing Director</a:t>
              </a:r>
            </a:p>
          </p:txBody>
        </p:sp>
        <p:sp>
          <p:nvSpPr>
            <p:cNvPr id="8" name="AutoShape 9"/>
            <p:cNvSpPr>
              <a:spLocks noChangeArrowheads="1"/>
            </p:cNvSpPr>
            <p:nvPr/>
          </p:nvSpPr>
          <p:spPr bwMode="auto">
            <a:xfrm>
              <a:off x="2216" y="1769"/>
              <a:ext cx="1505" cy="45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wrap="square" anchor="ctr">
              <a:normAutofit/>
            </a:bodyPr>
            <a:lstStyle/>
            <a:p>
              <a:pPr algn="ctr">
                <a:defRPr/>
              </a:pPr>
              <a:r>
                <a:rPr lang="en-US" b="1" dirty="0">
                  <a:solidFill>
                    <a:schemeClr val="tx1"/>
                  </a:solidFill>
                  <a:latin typeface="Cambria" pitchFamily="18" charset="0"/>
                </a:rPr>
                <a:t>P</a:t>
              </a:r>
              <a:r>
                <a:rPr lang="en-US" b="1" dirty="0" smtClean="0">
                  <a:solidFill>
                    <a:schemeClr val="tx1"/>
                  </a:solidFill>
                  <a:latin typeface="Cambria" pitchFamily="18" charset="0"/>
                </a:rPr>
                <a:t>. </a:t>
              </a:r>
              <a:r>
                <a:rPr lang="en-US" b="1" dirty="0" err="1" smtClean="0">
                  <a:solidFill>
                    <a:schemeClr val="tx1"/>
                  </a:solidFill>
                  <a:latin typeface="Cambria" pitchFamily="18" charset="0"/>
                </a:rPr>
                <a:t>Venkat</a:t>
              </a:r>
              <a:r>
                <a:rPr lang="en-US" b="1" dirty="0" smtClean="0">
                  <a:solidFill>
                    <a:schemeClr val="tx1"/>
                  </a:solidFill>
                  <a:latin typeface="Cambria" pitchFamily="18" charset="0"/>
                </a:rPr>
                <a:t> </a:t>
              </a:r>
              <a:r>
                <a:rPr lang="en-US" b="1" dirty="0">
                  <a:solidFill>
                    <a:schemeClr val="tx1"/>
                  </a:solidFill>
                  <a:latin typeface="Cambria" pitchFamily="18" charset="0"/>
                </a:rPr>
                <a:t>Reddy</a:t>
              </a:r>
            </a:p>
            <a:p>
              <a:pPr algn="ctr">
                <a:defRPr/>
              </a:pPr>
              <a:r>
                <a:rPr lang="en-US" b="1" dirty="0">
                  <a:solidFill>
                    <a:schemeClr val="tx1"/>
                  </a:solidFill>
                  <a:latin typeface="Cambria" pitchFamily="18" charset="0"/>
                </a:rPr>
                <a:t>( GM Projects)</a:t>
              </a:r>
            </a:p>
          </p:txBody>
        </p:sp>
        <p:cxnSp>
          <p:nvCxnSpPr>
            <p:cNvPr id="9" name="AutoShape 10"/>
            <p:cNvCxnSpPr>
              <a:cxnSpLocks noChangeShapeType="1"/>
              <a:stCxn id="7" idx="2"/>
              <a:endCxn id="8" idx="0"/>
            </p:cNvCxnSpPr>
            <p:nvPr/>
          </p:nvCxnSpPr>
          <p:spPr bwMode="auto">
            <a:xfrm>
              <a:off x="2938" y="1644"/>
              <a:ext cx="31" cy="125"/>
            </a:xfrm>
            <a:prstGeom prst="straightConnector1">
              <a:avLst/>
            </a:prstGeom>
            <a:ln>
              <a:headEnd/>
              <a:tailEnd/>
            </a:ln>
          </p:spPr>
          <p:style>
            <a:lnRef idx="1">
              <a:schemeClr val="accent6"/>
            </a:lnRef>
            <a:fillRef idx="3">
              <a:schemeClr val="accent6"/>
            </a:fillRef>
            <a:effectRef idx="2">
              <a:schemeClr val="accent6"/>
            </a:effectRef>
            <a:fontRef idx="minor">
              <a:schemeClr val="lt1"/>
            </a:fontRef>
          </p:style>
        </p:cxnSp>
        <p:sp>
          <p:nvSpPr>
            <p:cNvPr id="10" name="AutoShape 11"/>
            <p:cNvSpPr>
              <a:spLocks noChangeArrowheads="1"/>
            </p:cNvSpPr>
            <p:nvPr/>
          </p:nvSpPr>
          <p:spPr bwMode="auto">
            <a:xfrm>
              <a:off x="96" y="2369"/>
              <a:ext cx="1727" cy="406"/>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wrap="square" anchor="ctr">
              <a:normAutofit/>
            </a:bodyPr>
            <a:lstStyle/>
            <a:p>
              <a:pPr algn="ctr">
                <a:defRPr/>
              </a:pPr>
              <a:r>
                <a:rPr lang="en-US" sz="1600" b="1" dirty="0">
                  <a:solidFill>
                    <a:schemeClr val="tx1"/>
                  </a:solidFill>
                  <a:latin typeface="Cambria" pitchFamily="18" charset="0"/>
                </a:rPr>
                <a:t>MANAGER MATERIALS</a:t>
              </a:r>
            </a:p>
          </p:txBody>
        </p:sp>
        <p:sp>
          <p:nvSpPr>
            <p:cNvPr id="11" name="AutoShape 12"/>
            <p:cNvSpPr>
              <a:spLocks noChangeArrowheads="1"/>
            </p:cNvSpPr>
            <p:nvPr/>
          </p:nvSpPr>
          <p:spPr bwMode="auto">
            <a:xfrm>
              <a:off x="2065" y="2369"/>
              <a:ext cx="1727" cy="406"/>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wrap="square" anchor="ctr">
              <a:normAutofit/>
            </a:bodyPr>
            <a:lstStyle/>
            <a:p>
              <a:pPr algn="ctr">
                <a:defRPr/>
              </a:pPr>
              <a:r>
                <a:rPr lang="en-US" sz="1600" b="1" dirty="0">
                  <a:solidFill>
                    <a:schemeClr val="tx1"/>
                  </a:solidFill>
                  <a:latin typeface="Cambria" pitchFamily="18" charset="0"/>
                </a:rPr>
                <a:t>DGM PROJECTS</a:t>
              </a:r>
            </a:p>
          </p:txBody>
        </p:sp>
        <p:sp>
          <p:nvSpPr>
            <p:cNvPr id="12" name="AutoShape 13"/>
            <p:cNvSpPr>
              <a:spLocks noChangeArrowheads="1"/>
            </p:cNvSpPr>
            <p:nvPr/>
          </p:nvSpPr>
          <p:spPr bwMode="auto">
            <a:xfrm>
              <a:off x="3936" y="2369"/>
              <a:ext cx="1726" cy="406"/>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wrap="square" anchor="ctr">
              <a:normAutofit/>
            </a:bodyPr>
            <a:lstStyle/>
            <a:p>
              <a:pPr algn="ctr">
                <a:defRPr/>
              </a:pPr>
              <a:r>
                <a:rPr lang="en-US" sz="1600" b="1" dirty="0">
                  <a:solidFill>
                    <a:schemeClr val="tx1"/>
                  </a:solidFill>
                  <a:latin typeface="Cambria" pitchFamily="18" charset="0"/>
                </a:rPr>
                <a:t>DGM (ACCOUNTS)</a:t>
              </a:r>
            </a:p>
          </p:txBody>
        </p:sp>
        <p:sp>
          <p:nvSpPr>
            <p:cNvPr id="13" name="AutoShape 14"/>
            <p:cNvSpPr>
              <a:spLocks noChangeArrowheads="1"/>
            </p:cNvSpPr>
            <p:nvPr/>
          </p:nvSpPr>
          <p:spPr bwMode="auto">
            <a:xfrm>
              <a:off x="97" y="2930"/>
              <a:ext cx="1727" cy="541"/>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wrap="square" anchor="ctr">
              <a:normAutofit lnSpcReduction="10000"/>
            </a:bodyPr>
            <a:lstStyle/>
            <a:p>
              <a:pPr algn="ctr">
                <a:defRPr/>
              </a:pPr>
              <a:r>
                <a:rPr lang="en-US" sz="1200" b="1" dirty="0">
                  <a:solidFill>
                    <a:schemeClr val="tx1"/>
                  </a:solidFill>
                  <a:latin typeface="Cambria" pitchFamily="18" charset="0"/>
                </a:rPr>
                <a:t>OFFICER (PROCUREMENT – 1No.)</a:t>
              </a:r>
            </a:p>
            <a:p>
              <a:pPr algn="ctr">
                <a:defRPr/>
              </a:pPr>
              <a:r>
                <a:rPr lang="en-US" sz="1200" b="1" dirty="0">
                  <a:solidFill>
                    <a:schemeClr val="tx1"/>
                  </a:solidFill>
                  <a:latin typeface="Cambria" pitchFamily="18" charset="0"/>
                </a:rPr>
                <a:t>OFFICER (STORES –1 6 Nos)</a:t>
              </a:r>
            </a:p>
            <a:p>
              <a:pPr algn="ctr">
                <a:defRPr/>
              </a:pPr>
              <a:r>
                <a:rPr lang="en-US" sz="1200" b="1" dirty="0">
                  <a:solidFill>
                    <a:schemeClr val="tx1"/>
                  </a:solidFill>
                  <a:latin typeface="Cambria" pitchFamily="18" charset="0"/>
                </a:rPr>
                <a:t>STORE ASSISTANTS (1 8 Nos)</a:t>
              </a:r>
            </a:p>
          </p:txBody>
        </p:sp>
        <p:sp>
          <p:nvSpPr>
            <p:cNvPr id="14" name="AutoShape 15"/>
            <p:cNvSpPr>
              <a:spLocks noChangeArrowheads="1"/>
            </p:cNvSpPr>
            <p:nvPr/>
          </p:nvSpPr>
          <p:spPr bwMode="auto">
            <a:xfrm>
              <a:off x="1969" y="2930"/>
              <a:ext cx="1726" cy="541"/>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wrap="square" anchor="ctr">
              <a:normAutofit lnSpcReduction="10000"/>
            </a:bodyPr>
            <a:lstStyle/>
            <a:p>
              <a:pPr algn="ctr">
                <a:defRPr/>
              </a:pPr>
              <a:r>
                <a:rPr lang="en-US" sz="1200" b="1" dirty="0">
                  <a:solidFill>
                    <a:schemeClr val="tx1"/>
                  </a:solidFill>
                  <a:latin typeface="Cambria" pitchFamily="18" charset="0"/>
                </a:rPr>
                <a:t>     AGM (CONSTR. </a:t>
              </a:r>
              <a:r>
                <a:rPr lang="en-US" sz="1200" b="1" dirty="0" smtClean="0">
                  <a:solidFill>
                    <a:schemeClr val="tx1"/>
                  </a:solidFill>
                  <a:latin typeface="Cambria" pitchFamily="18" charset="0"/>
                </a:rPr>
                <a:t>CIVIL </a:t>
              </a:r>
              <a:r>
                <a:rPr lang="en-US" sz="1200" b="1" dirty="0">
                  <a:solidFill>
                    <a:schemeClr val="tx1"/>
                  </a:solidFill>
                  <a:latin typeface="Cambria" pitchFamily="18" charset="0"/>
                </a:rPr>
                <a:t>– 3No.)</a:t>
              </a:r>
            </a:p>
            <a:p>
              <a:pPr algn="ctr">
                <a:defRPr/>
              </a:pPr>
              <a:r>
                <a:rPr lang="en-US" sz="1200" b="1" dirty="0">
                  <a:solidFill>
                    <a:schemeClr val="tx1"/>
                  </a:solidFill>
                  <a:latin typeface="Cambria" pitchFamily="18" charset="0"/>
                </a:rPr>
                <a:t>         SR MANAGER (ELT-6Nos,</a:t>
              </a:r>
            </a:p>
            <a:p>
              <a:pPr algn="ctr">
                <a:defRPr/>
              </a:pPr>
              <a:r>
                <a:rPr lang="en-US" sz="1200" b="1" dirty="0">
                  <a:solidFill>
                    <a:schemeClr val="tx1"/>
                  </a:solidFill>
                  <a:latin typeface="Cambria" pitchFamily="18" charset="0"/>
                </a:rPr>
                <a:t> MECH. – 11Nos , 10 </a:t>
              </a:r>
              <a:r>
                <a:rPr lang="en-US" sz="1200" b="1" dirty="0" err="1">
                  <a:solidFill>
                    <a:schemeClr val="tx1"/>
                  </a:solidFill>
                  <a:latin typeface="Cambria" pitchFamily="18" charset="0"/>
                </a:rPr>
                <a:t>Nos</a:t>
              </a:r>
              <a:r>
                <a:rPr lang="en-US" sz="1200" b="1" dirty="0">
                  <a:solidFill>
                    <a:schemeClr val="tx1"/>
                  </a:solidFill>
                  <a:latin typeface="Cambria" pitchFamily="18" charset="0"/>
                </a:rPr>
                <a:t> Mangers)</a:t>
              </a:r>
            </a:p>
          </p:txBody>
        </p:sp>
        <p:sp>
          <p:nvSpPr>
            <p:cNvPr id="15" name="AutoShape 16"/>
            <p:cNvSpPr>
              <a:spLocks noChangeArrowheads="1"/>
            </p:cNvSpPr>
            <p:nvPr/>
          </p:nvSpPr>
          <p:spPr bwMode="auto">
            <a:xfrm>
              <a:off x="3937" y="2930"/>
              <a:ext cx="1725" cy="541"/>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wrap="square" anchor="ctr">
              <a:normAutofit/>
            </a:bodyPr>
            <a:lstStyle/>
            <a:p>
              <a:pPr algn="ctr">
                <a:defRPr/>
              </a:pPr>
              <a:r>
                <a:rPr lang="en-US" sz="1200" b="1" dirty="0">
                  <a:solidFill>
                    <a:schemeClr val="tx1"/>
                  </a:solidFill>
                  <a:latin typeface="Cambria" pitchFamily="18" charset="0"/>
                </a:rPr>
                <a:t>MANAGER (PLANNING -1No.)</a:t>
              </a:r>
            </a:p>
            <a:p>
              <a:pPr algn="ctr">
                <a:defRPr/>
              </a:pPr>
              <a:r>
                <a:rPr lang="en-US" sz="1200" b="1" dirty="0">
                  <a:solidFill>
                    <a:schemeClr val="tx1"/>
                  </a:solidFill>
                  <a:latin typeface="Cambria" pitchFamily="18" charset="0"/>
                </a:rPr>
                <a:t>MANAGER (QA &amp; QC -1No.)</a:t>
              </a:r>
            </a:p>
          </p:txBody>
        </p:sp>
        <p:cxnSp>
          <p:nvCxnSpPr>
            <p:cNvPr id="16" name="AutoShape 17"/>
            <p:cNvCxnSpPr>
              <a:cxnSpLocks noChangeShapeType="1"/>
              <a:stCxn id="8" idx="2"/>
              <a:endCxn id="10" idx="0"/>
            </p:cNvCxnSpPr>
            <p:nvPr/>
          </p:nvCxnSpPr>
          <p:spPr bwMode="auto">
            <a:xfrm rot="5400000">
              <a:off x="1889" y="1289"/>
              <a:ext cx="150" cy="2009"/>
            </a:xfrm>
            <a:prstGeom prst="bentConnector3">
              <a:avLst>
                <a:gd name="adj1" fmla="val 50000"/>
              </a:avLst>
            </a:prstGeom>
            <a:ln>
              <a:headEnd/>
              <a:tailEnd/>
            </a:ln>
          </p:spPr>
          <p:style>
            <a:lnRef idx="1">
              <a:schemeClr val="accent6"/>
            </a:lnRef>
            <a:fillRef idx="3">
              <a:schemeClr val="accent6"/>
            </a:fillRef>
            <a:effectRef idx="2">
              <a:schemeClr val="accent6"/>
            </a:effectRef>
            <a:fontRef idx="minor">
              <a:schemeClr val="lt1"/>
            </a:fontRef>
          </p:style>
        </p:cxnSp>
        <p:cxnSp>
          <p:nvCxnSpPr>
            <p:cNvPr id="17" name="AutoShape 18"/>
            <p:cNvCxnSpPr>
              <a:cxnSpLocks noChangeShapeType="1"/>
              <a:stCxn id="8" idx="2"/>
              <a:endCxn id="12" idx="0"/>
            </p:cNvCxnSpPr>
            <p:nvPr/>
          </p:nvCxnSpPr>
          <p:spPr bwMode="auto">
            <a:xfrm rot="16200000" flipH="1">
              <a:off x="3809" y="1379"/>
              <a:ext cx="150" cy="1830"/>
            </a:xfrm>
            <a:prstGeom prst="bentConnector3">
              <a:avLst>
                <a:gd name="adj1" fmla="val 50000"/>
              </a:avLst>
            </a:prstGeom>
            <a:ln>
              <a:headEnd/>
              <a:tailEnd/>
            </a:ln>
          </p:spPr>
          <p:style>
            <a:lnRef idx="1">
              <a:schemeClr val="accent6"/>
            </a:lnRef>
            <a:fillRef idx="3">
              <a:schemeClr val="accent6"/>
            </a:fillRef>
            <a:effectRef idx="2">
              <a:schemeClr val="accent6"/>
            </a:effectRef>
            <a:fontRef idx="minor">
              <a:schemeClr val="lt1"/>
            </a:fontRef>
          </p:style>
        </p:cxnSp>
        <p:cxnSp>
          <p:nvCxnSpPr>
            <p:cNvPr id="18" name="AutoShape 19"/>
            <p:cNvCxnSpPr>
              <a:cxnSpLocks noChangeShapeType="1"/>
              <a:stCxn id="10" idx="2"/>
              <a:endCxn id="13" idx="0"/>
            </p:cNvCxnSpPr>
            <p:nvPr/>
          </p:nvCxnSpPr>
          <p:spPr bwMode="auto">
            <a:xfrm>
              <a:off x="960" y="2775"/>
              <a:ext cx="1" cy="155"/>
            </a:xfrm>
            <a:prstGeom prst="straightConnector1">
              <a:avLst/>
            </a:prstGeom>
            <a:ln>
              <a:headEnd/>
              <a:tailEnd/>
            </a:ln>
          </p:spPr>
          <p:style>
            <a:lnRef idx="1">
              <a:schemeClr val="accent6"/>
            </a:lnRef>
            <a:fillRef idx="3">
              <a:schemeClr val="accent6"/>
            </a:fillRef>
            <a:effectRef idx="2">
              <a:schemeClr val="accent6"/>
            </a:effectRef>
            <a:fontRef idx="minor">
              <a:schemeClr val="lt1"/>
            </a:fontRef>
          </p:style>
        </p:cxnSp>
        <p:cxnSp>
          <p:nvCxnSpPr>
            <p:cNvPr id="19" name="AutoShape 20"/>
            <p:cNvCxnSpPr>
              <a:cxnSpLocks noChangeShapeType="1"/>
              <a:stCxn id="11" idx="2"/>
              <a:endCxn id="15" idx="0"/>
            </p:cNvCxnSpPr>
            <p:nvPr/>
          </p:nvCxnSpPr>
          <p:spPr bwMode="auto">
            <a:xfrm rot="16200000" flipH="1">
              <a:off x="3789" y="1915"/>
              <a:ext cx="155" cy="1871"/>
            </a:xfrm>
            <a:prstGeom prst="bentConnector3">
              <a:avLst>
                <a:gd name="adj1" fmla="val 50000"/>
              </a:avLst>
            </a:prstGeom>
            <a:ln>
              <a:headEnd/>
              <a:tailEnd/>
            </a:ln>
          </p:spPr>
          <p:style>
            <a:lnRef idx="1">
              <a:schemeClr val="accent6"/>
            </a:lnRef>
            <a:fillRef idx="3">
              <a:schemeClr val="accent6"/>
            </a:fillRef>
            <a:effectRef idx="2">
              <a:schemeClr val="accent6"/>
            </a:effectRef>
            <a:fontRef idx="minor">
              <a:schemeClr val="lt1"/>
            </a:fontRef>
          </p:style>
        </p:cxnSp>
        <p:cxnSp>
          <p:nvCxnSpPr>
            <p:cNvPr id="20" name="AutoShape 21"/>
            <p:cNvCxnSpPr>
              <a:cxnSpLocks noChangeShapeType="1"/>
              <a:stCxn id="8" idx="2"/>
              <a:endCxn id="11" idx="0"/>
            </p:cNvCxnSpPr>
            <p:nvPr/>
          </p:nvCxnSpPr>
          <p:spPr bwMode="auto">
            <a:xfrm rot="5400000">
              <a:off x="2874" y="2274"/>
              <a:ext cx="150" cy="40"/>
            </a:xfrm>
            <a:prstGeom prst="bentConnector3">
              <a:avLst>
                <a:gd name="adj1" fmla="val 50000"/>
              </a:avLst>
            </a:prstGeom>
            <a:ln>
              <a:headEnd/>
              <a:tailEnd/>
            </a:ln>
          </p:spPr>
          <p:style>
            <a:lnRef idx="1">
              <a:schemeClr val="accent6"/>
            </a:lnRef>
            <a:fillRef idx="3">
              <a:schemeClr val="accent6"/>
            </a:fillRef>
            <a:effectRef idx="2">
              <a:schemeClr val="accent6"/>
            </a:effectRef>
            <a:fontRef idx="minor">
              <a:schemeClr val="lt1"/>
            </a:fontRef>
          </p:style>
        </p:cxnSp>
        <p:cxnSp>
          <p:nvCxnSpPr>
            <p:cNvPr id="21" name="AutoShape 22"/>
            <p:cNvCxnSpPr>
              <a:cxnSpLocks noChangeShapeType="1"/>
              <a:stCxn id="11" idx="2"/>
              <a:endCxn id="14" idx="0"/>
            </p:cNvCxnSpPr>
            <p:nvPr/>
          </p:nvCxnSpPr>
          <p:spPr bwMode="auto">
            <a:xfrm rot="5400000">
              <a:off x="2803" y="2804"/>
              <a:ext cx="155" cy="95"/>
            </a:xfrm>
            <a:prstGeom prst="bentConnector3">
              <a:avLst>
                <a:gd name="adj1" fmla="val 50000"/>
              </a:avLst>
            </a:prstGeom>
            <a:ln>
              <a:headEnd/>
              <a:tailEnd/>
            </a:ln>
          </p:spPr>
          <p:style>
            <a:lnRef idx="1">
              <a:schemeClr val="accent6"/>
            </a:lnRef>
            <a:fillRef idx="3">
              <a:schemeClr val="accent6"/>
            </a:fillRef>
            <a:effectRef idx="2">
              <a:schemeClr val="accent6"/>
            </a:effectRef>
            <a:fontRef idx="minor">
              <a:schemeClr val="lt1"/>
            </a:fontRef>
          </p:style>
        </p:cxnSp>
        <p:sp>
          <p:nvSpPr>
            <p:cNvPr id="22" name="AutoShape 23"/>
            <p:cNvSpPr>
              <a:spLocks noChangeArrowheads="1"/>
            </p:cNvSpPr>
            <p:nvPr/>
          </p:nvSpPr>
          <p:spPr bwMode="auto">
            <a:xfrm>
              <a:off x="1969" y="3587"/>
              <a:ext cx="1726" cy="541"/>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wrap="square" anchor="ctr">
              <a:normAutofit/>
            </a:bodyPr>
            <a:lstStyle/>
            <a:p>
              <a:pPr algn="ctr">
                <a:defRPr/>
              </a:pPr>
              <a:r>
                <a:rPr lang="en-US" sz="1200" b="1" dirty="0">
                  <a:solidFill>
                    <a:schemeClr val="tx1"/>
                  </a:solidFill>
                  <a:latin typeface="Cambria" pitchFamily="18" charset="0"/>
                </a:rPr>
                <a:t>SR.ENGINEERS-36 Nos</a:t>
              </a:r>
            </a:p>
            <a:p>
              <a:pPr algn="ctr">
                <a:defRPr/>
              </a:pPr>
              <a:r>
                <a:rPr lang="en-US" sz="1200" b="1" dirty="0">
                  <a:solidFill>
                    <a:schemeClr val="tx1"/>
                  </a:solidFill>
                  <a:latin typeface="Cambria" pitchFamily="18" charset="0"/>
                </a:rPr>
                <a:t>ENGINEERS -68 Nos</a:t>
              </a:r>
            </a:p>
            <a:p>
              <a:pPr algn="ctr">
                <a:defRPr/>
              </a:pPr>
              <a:r>
                <a:rPr lang="en-US" sz="1200" b="1" dirty="0">
                  <a:solidFill>
                    <a:schemeClr val="tx1"/>
                  </a:solidFill>
                  <a:latin typeface="Cambria" pitchFamily="18" charset="0"/>
                </a:rPr>
                <a:t>SUPERVISORS -92 Nos</a:t>
              </a:r>
            </a:p>
          </p:txBody>
        </p:sp>
        <p:sp>
          <p:nvSpPr>
            <p:cNvPr id="23" name="AutoShape 24"/>
            <p:cNvSpPr>
              <a:spLocks noChangeArrowheads="1"/>
            </p:cNvSpPr>
            <p:nvPr/>
          </p:nvSpPr>
          <p:spPr bwMode="auto">
            <a:xfrm>
              <a:off x="3954" y="3581"/>
              <a:ext cx="1727" cy="54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wrap="square" anchor="ctr">
              <a:noAutofit/>
            </a:bodyPr>
            <a:lstStyle/>
            <a:p>
              <a:pPr algn="ctr">
                <a:defRPr/>
              </a:pPr>
              <a:r>
                <a:rPr lang="en-US" sz="1200" b="1" dirty="0">
                  <a:solidFill>
                    <a:schemeClr val="tx1"/>
                  </a:solidFill>
                  <a:latin typeface="Cambria" pitchFamily="18" charset="0"/>
                </a:rPr>
                <a:t>ENGINEER (PLANNING – 3Nos.)</a:t>
              </a:r>
            </a:p>
            <a:p>
              <a:pPr algn="ctr">
                <a:defRPr/>
              </a:pPr>
              <a:r>
                <a:rPr lang="en-US" sz="1200" b="1" dirty="0">
                  <a:solidFill>
                    <a:schemeClr val="tx1"/>
                  </a:solidFill>
                  <a:latin typeface="Cambria" pitchFamily="18" charset="0"/>
                </a:rPr>
                <a:t>ENGINEER (QA &amp; QC -3 Nos.)</a:t>
              </a:r>
            </a:p>
            <a:p>
              <a:pPr algn="ctr">
                <a:defRPr/>
              </a:pPr>
              <a:r>
                <a:rPr lang="en-US" sz="1200" b="1" dirty="0">
                  <a:solidFill>
                    <a:schemeClr val="tx1"/>
                  </a:solidFill>
                  <a:latin typeface="Cambria" pitchFamily="18" charset="0"/>
                </a:rPr>
                <a:t>OFFICERS (SAFETY -3 Nos)</a:t>
              </a:r>
            </a:p>
          </p:txBody>
        </p:sp>
        <p:cxnSp>
          <p:nvCxnSpPr>
            <p:cNvPr id="24" name="AutoShape 25"/>
            <p:cNvCxnSpPr>
              <a:cxnSpLocks noChangeShapeType="1"/>
              <a:stCxn id="14" idx="2"/>
              <a:endCxn id="22" idx="0"/>
            </p:cNvCxnSpPr>
            <p:nvPr/>
          </p:nvCxnSpPr>
          <p:spPr bwMode="auto">
            <a:xfrm>
              <a:off x="2832" y="3471"/>
              <a:ext cx="0" cy="116"/>
            </a:xfrm>
            <a:prstGeom prst="straightConnector1">
              <a:avLst/>
            </a:prstGeom>
            <a:ln>
              <a:headEnd/>
              <a:tailEnd/>
            </a:ln>
          </p:spPr>
          <p:style>
            <a:lnRef idx="1">
              <a:schemeClr val="accent6"/>
            </a:lnRef>
            <a:fillRef idx="3">
              <a:schemeClr val="accent6"/>
            </a:fillRef>
            <a:effectRef idx="2">
              <a:schemeClr val="accent6"/>
            </a:effectRef>
            <a:fontRef idx="minor">
              <a:schemeClr val="lt1"/>
            </a:fontRef>
          </p:style>
        </p:cxnSp>
        <p:cxnSp>
          <p:nvCxnSpPr>
            <p:cNvPr id="25" name="AutoShape 26"/>
            <p:cNvCxnSpPr>
              <a:cxnSpLocks noChangeShapeType="1"/>
              <a:stCxn id="15" idx="2"/>
              <a:endCxn id="23" idx="0"/>
            </p:cNvCxnSpPr>
            <p:nvPr/>
          </p:nvCxnSpPr>
          <p:spPr bwMode="auto">
            <a:xfrm rot="16200000" flipH="1">
              <a:off x="4754" y="3517"/>
              <a:ext cx="110" cy="20"/>
            </a:xfrm>
            <a:prstGeom prst="straightConnector1">
              <a:avLst/>
            </a:prstGeom>
            <a:ln>
              <a:headEnd/>
              <a:tailEnd/>
            </a:ln>
          </p:spPr>
          <p:style>
            <a:lnRef idx="1">
              <a:schemeClr val="accent6"/>
            </a:lnRef>
            <a:fillRef idx="3">
              <a:schemeClr val="accent6"/>
            </a:fillRef>
            <a:effectRef idx="2">
              <a:schemeClr val="accent6"/>
            </a:effectRef>
            <a:fontRef idx="minor">
              <a:schemeClr val="lt1"/>
            </a:fontRef>
          </p:style>
        </p:cxnSp>
      </p:grpSp>
      <p:sp>
        <p:nvSpPr>
          <p:cNvPr id="28" name="Rectangle 27"/>
          <p:cNvSpPr/>
          <p:nvPr/>
        </p:nvSpPr>
        <p:spPr>
          <a:xfrm>
            <a:off x="0" y="6525344"/>
            <a:ext cx="9144000" cy="33265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6632"/>
            <a:ext cx="9144000" cy="57606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INTRODUCTION</a:t>
            </a:r>
            <a:endParaRPr lang="en-US" sz="3600" b="1" dirty="0">
              <a:solidFill>
                <a:schemeClr val="bg1"/>
              </a:solidFill>
              <a:latin typeface="Cambria" pitchFamily="18" charset="0"/>
            </a:endParaRPr>
          </a:p>
        </p:txBody>
      </p:sp>
      <p:sp>
        <p:nvSpPr>
          <p:cNvPr id="2" name="Right Triangle 1"/>
          <p:cNvSpPr/>
          <p:nvPr/>
        </p:nvSpPr>
        <p:spPr>
          <a:xfrm rot="5400000">
            <a:off x="13692" y="-13692"/>
            <a:ext cx="764704" cy="792088"/>
          </a:xfrm>
          <a:prstGeom prst="r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ight Triangle 2"/>
          <p:cNvSpPr/>
          <p:nvPr/>
        </p:nvSpPr>
        <p:spPr>
          <a:xfrm rot="10800000">
            <a:off x="8451304" y="0"/>
            <a:ext cx="692696" cy="792088"/>
          </a:xfrm>
          <a:prstGeom prst="r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95536" y="980728"/>
            <a:ext cx="3240360" cy="400110"/>
          </a:xfrm>
          <a:prstGeom prst="rect">
            <a:avLst/>
          </a:prstGeom>
          <a:noFill/>
        </p:spPr>
        <p:txBody>
          <a:bodyPr wrap="square" rtlCol="0">
            <a:spAutoFit/>
          </a:bodyPr>
          <a:lstStyle/>
          <a:p>
            <a:r>
              <a:rPr lang="en-US" sz="2000" b="1" u="sng" dirty="0" smtClean="0">
                <a:solidFill>
                  <a:srgbClr val="FF0000"/>
                </a:solidFill>
                <a:latin typeface="Cambria" pitchFamily="18" charset="0"/>
              </a:rPr>
              <a:t>PROMOTERS PROFILE:</a:t>
            </a:r>
            <a:endParaRPr lang="en-US" sz="2000" b="1" u="sng" dirty="0">
              <a:solidFill>
                <a:srgbClr val="FF0000"/>
              </a:solidFill>
              <a:latin typeface="Cambria" pitchFamily="18" charset="0"/>
            </a:endParaRPr>
          </a:p>
        </p:txBody>
      </p:sp>
      <p:sp>
        <p:nvSpPr>
          <p:cNvPr id="6" name="TextBox 5"/>
          <p:cNvSpPr txBox="1"/>
          <p:nvPr/>
        </p:nvSpPr>
        <p:spPr>
          <a:xfrm>
            <a:off x="539552" y="1556792"/>
            <a:ext cx="7992888" cy="4093428"/>
          </a:xfrm>
          <a:prstGeom prst="rect">
            <a:avLst/>
          </a:prstGeom>
          <a:noFill/>
        </p:spPr>
        <p:txBody>
          <a:bodyPr wrap="square" rtlCol="0">
            <a:spAutoFit/>
          </a:bodyPr>
          <a:lstStyle/>
          <a:p>
            <a:pPr algn="just"/>
            <a:r>
              <a:rPr lang="en-US" sz="2000" b="1" dirty="0" smtClean="0">
                <a:solidFill>
                  <a:srgbClr val="0070C0"/>
                </a:solidFill>
                <a:latin typeface="Cambria" pitchFamily="18" charset="0"/>
              </a:rPr>
              <a:t>Mr. Sudhakara Reddy  </a:t>
            </a:r>
            <a:r>
              <a:rPr lang="en-US" sz="2000" dirty="0" smtClean="0">
                <a:latin typeface="Cambria" pitchFamily="18" charset="0"/>
              </a:rPr>
              <a:t>Prior to incorporation of SIPL, the promoter </a:t>
            </a:r>
            <a:r>
              <a:rPr lang="en-US" sz="2000" b="1" dirty="0" smtClean="0">
                <a:solidFill>
                  <a:srgbClr val="0070C0"/>
                </a:solidFill>
                <a:latin typeface="Cambria" pitchFamily="18" charset="0"/>
              </a:rPr>
              <a:t>Mr. Sudhakara Reddy </a:t>
            </a:r>
            <a:r>
              <a:rPr lang="en-US" sz="2000" dirty="0" smtClean="0">
                <a:latin typeface="Cambria" pitchFamily="18" charset="0"/>
              </a:rPr>
              <a:t>was associated with Multi National Infrastructure Company a Six thousands </a:t>
            </a:r>
            <a:r>
              <a:rPr lang="en-US" sz="2000" dirty="0" err="1" smtClean="0">
                <a:latin typeface="Cambria" pitchFamily="18" charset="0"/>
              </a:rPr>
              <a:t>crores</a:t>
            </a:r>
            <a:r>
              <a:rPr lang="en-US" sz="2000" dirty="0" smtClean="0">
                <a:latin typeface="Cambria" pitchFamily="18" charset="0"/>
              </a:rPr>
              <a:t>  company as Projects Coordinator few years. Some of the key responsibilities handled by him in Major Projects include Project Management, Analysis &amp; Preparation of Construction Documents, Participation in Bidding Process, Negotiations, Sub Contractors Selection &amp; Management, Material Purchasing, Monitoring Project Budgets,  Project Development &amp; Progress Review, Quality Control etc. </a:t>
            </a:r>
          </a:p>
          <a:p>
            <a:pPr algn="just"/>
            <a:endParaRPr lang="en-US" sz="2000" dirty="0">
              <a:latin typeface="Cambria" pitchFamily="18" charset="0"/>
            </a:endParaRPr>
          </a:p>
          <a:p>
            <a:pPr algn="just"/>
            <a:r>
              <a:rPr lang="en-US" sz="2000" dirty="0" smtClean="0">
                <a:latin typeface="Cambria" pitchFamily="18" charset="0"/>
              </a:rPr>
              <a:t>He also has intensive experience in executing and managing large projects up to the commissioning stage within defined time frames. The experience, therefore helped a lot in the success story. </a:t>
            </a:r>
            <a:endParaRPr lang="en-US" sz="2000" dirty="0">
              <a:latin typeface="Cambria" pitchFamily="18" charset="0"/>
            </a:endParaRPr>
          </a:p>
        </p:txBody>
      </p:sp>
      <p:sp>
        <p:nvSpPr>
          <p:cNvPr id="7" name="Rectangle 6"/>
          <p:cNvSpPr/>
          <p:nvPr/>
        </p:nvSpPr>
        <p:spPr>
          <a:xfrm>
            <a:off x="0" y="6525344"/>
            <a:ext cx="9144000" cy="332656"/>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AFE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lumMod val="95000"/>
                    <a:lumOff val="5000"/>
                  </a:schemeClr>
                </a:solidFill>
                <a:latin typeface="Cambria" pitchFamily="18" charset="0"/>
              </a:rPr>
              <a:t>CONTACT </a:t>
            </a:r>
            <a:endParaRPr lang="en-US" sz="3600" b="1" dirty="0">
              <a:solidFill>
                <a:schemeClr val="tx1">
                  <a:lumMod val="95000"/>
                  <a:lumOff val="5000"/>
                </a:schemeClr>
              </a:solidFill>
              <a:latin typeface="Cambria" pitchFamily="18" charset="0"/>
            </a:endParaRPr>
          </a:p>
        </p:txBody>
      </p:sp>
      <p:sp>
        <p:nvSpPr>
          <p:cNvPr id="3" name="Right Triangle 2"/>
          <p:cNvSpPr/>
          <p:nvPr/>
        </p:nvSpPr>
        <p:spPr>
          <a:xfrm rot="5400000">
            <a:off x="13692" y="-13692"/>
            <a:ext cx="764704" cy="792088"/>
          </a:xfrm>
          <a:prstGeom prst="r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525344"/>
            <a:ext cx="9144000" cy="332656"/>
          </a:xfrm>
          <a:prstGeom prst="rect">
            <a:avLst/>
          </a:prstGeom>
          <a:solidFill>
            <a:srgbClr val="AFE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043608" y="1700808"/>
            <a:ext cx="7200800" cy="3108543"/>
          </a:xfrm>
          <a:prstGeom prst="rect">
            <a:avLst/>
          </a:prstGeom>
          <a:noFill/>
        </p:spPr>
        <p:txBody>
          <a:bodyPr wrap="square" rtlCol="0">
            <a:spAutoFit/>
          </a:bodyPr>
          <a:lstStyle/>
          <a:p>
            <a:pPr algn="ctr"/>
            <a:r>
              <a:rPr lang="en-US" sz="2800" b="1" dirty="0" smtClean="0">
                <a:solidFill>
                  <a:srgbClr val="0070C0"/>
                </a:solidFill>
                <a:latin typeface="Cambria" pitchFamily="18" charset="0"/>
              </a:rPr>
              <a:t>M/S. </a:t>
            </a:r>
            <a:r>
              <a:rPr lang="en-US" sz="2800" b="1" dirty="0" smtClean="0">
                <a:solidFill>
                  <a:srgbClr val="C00000"/>
                </a:solidFill>
                <a:latin typeface="Cambria" pitchFamily="18" charset="0"/>
              </a:rPr>
              <a:t>SUDHAKARA</a:t>
            </a:r>
            <a:r>
              <a:rPr lang="en-US" sz="2800" b="1" dirty="0" smtClean="0">
                <a:solidFill>
                  <a:srgbClr val="0070C0"/>
                </a:solidFill>
                <a:latin typeface="Cambria" pitchFamily="18" charset="0"/>
              </a:rPr>
              <a:t> INFRATECH PVT LTD</a:t>
            </a:r>
          </a:p>
          <a:p>
            <a:pPr algn="ctr"/>
            <a:r>
              <a:rPr lang="en-US" sz="2400" dirty="0" smtClean="0">
                <a:latin typeface="Cambria" pitchFamily="18" charset="0"/>
              </a:rPr>
              <a:t>(Corporate Office)</a:t>
            </a:r>
          </a:p>
          <a:p>
            <a:pPr algn="ctr"/>
            <a:r>
              <a:rPr lang="en-US" sz="2400" dirty="0" smtClean="0">
                <a:latin typeface="Cambria" pitchFamily="18" charset="0"/>
              </a:rPr>
              <a:t>Flat No. 304, Metro Residency, </a:t>
            </a:r>
          </a:p>
          <a:p>
            <a:pPr algn="ctr"/>
            <a:r>
              <a:rPr lang="en-US" sz="2400" dirty="0" smtClean="0">
                <a:latin typeface="Cambria" pitchFamily="18" charset="0"/>
              </a:rPr>
              <a:t> Raj </a:t>
            </a:r>
            <a:r>
              <a:rPr lang="en-US" sz="2400" dirty="0" err="1" smtClean="0">
                <a:latin typeface="Cambria" pitchFamily="18" charset="0"/>
              </a:rPr>
              <a:t>Bhavan</a:t>
            </a:r>
            <a:r>
              <a:rPr lang="en-US" sz="2400" dirty="0" smtClean="0">
                <a:latin typeface="Cambria" pitchFamily="18" charset="0"/>
              </a:rPr>
              <a:t> Road, </a:t>
            </a:r>
          </a:p>
          <a:p>
            <a:pPr algn="ctr"/>
            <a:r>
              <a:rPr lang="en-US" sz="2400" dirty="0" smtClean="0">
                <a:latin typeface="Cambria" pitchFamily="18" charset="0"/>
              </a:rPr>
              <a:t>Somajiguda, </a:t>
            </a:r>
          </a:p>
          <a:p>
            <a:pPr algn="ctr"/>
            <a:r>
              <a:rPr lang="en-US" sz="2400" dirty="0" smtClean="0">
                <a:latin typeface="Cambria" pitchFamily="18" charset="0"/>
              </a:rPr>
              <a:t> Hyderabad – 500082.</a:t>
            </a:r>
          </a:p>
          <a:p>
            <a:pPr marL="0" lvl="8" algn="ctr"/>
            <a:r>
              <a:rPr lang="en-US" sz="2400" dirty="0" smtClean="0">
                <a:latin typeface="Cambria" pitchFamily="18" charset="0"/>
              </a:rPr>
              <a:t>Phone No : +91-40- 23311118</a:t>
            </a:r>
          </a:p>
          <a:p>
            <a:pPr marL="0" lvl="8" algn="ctr"/>
            <a:r>
              <a:rPr lang="en-US" sz="2400" dirty="0" smtClean="0">
                <a:latin typeface="Cambria" pitchFamily="18" charset="0"/>
              </a:rPr>
              <a:t>E-mail ID : sudhakarainfratech@gmail.com</a:t>
            </a:r>
            <a:endParaRPr lang="en-US" dirty="0" smtClean="0">
              <a:latin typeface="Cambria"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635257" y="2564904"/>
            <a:ext cx="5750293" cy="1323439"/>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000" b="1" cap="none" spc="50" dirty="0" smtClean="0">
                <a:ln w="11430"/>
                <a:solidFill>
                  <a:srgbClr val="398367"/>
                </a:solidFill>
                <a:effectLst>
                  <a:outerShdw blurRad="76200" dist="50800" dir="5400000" algn="tl" rotWithShape="0">
                    <a:srgbClr val="000000">
                      <a:alpha val="65000"/>
                    </a:srgbClr>
                  </a:outerShdw>
                </a:effectLst>
                <a:latin typeface="Algerian" pitchFamily="82" charset="0"/>
              </a:rPr>
              <a:t>THANK YOU</a:t>
            </a:r>
            <a:endParaRPr lang="en-US" sz="8000" b="1" cap="none" spc="50" dirty="0">
              <a:ln w="11430"/>
              <a:solidFill>
                <a:srgbClr val="398367"/>
              </a:solidFill>
              <a:effectLst>
                <a:outerShdw blurRad="76200" dist="50800" dir="5400000" algn="tl" rotWithShape="0">
                  <a:srgbClr val="000000">
                    <a:alpha val="65000"/>
                  </a:srgbClr>
                </a:outerShdw>
              </a:effectLst>
              <a:latin typeface="Algerian" pitchFamily="82" charset="0"/>
            </a:endParaRPr>
          </a:p>
        </p:txBody>
      </p:sp>
      <p:sp>
        <p:nvSpPr>
          <p:cNvPr id="12" name="Rectangle 11"/>
          <p:cNvSpPr/>
          <p:nvPr/>
        </p:nvSpPr>
        <p:spPr>
          <a:xfrm>
            <a:off x="8820472" y="0"/>
            <a:ext cx="323528" cy="685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0" y="0"/>
            <a:ext cx="323528" cy="685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0"/>
            <a:ext cx="9144000" cy="33265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25344"/>
            <a:ext cx="9144000" cy="33265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15"/>
          <p:cNvSpPr/>
          <p:nvPr/>
        </p:nvSpPr>
        <p:spPr>
          <a:xfrm rot="5400000">
            <a:off x="49696" y="-49696"/>
            <a:ext cx="692696" cy="792088"/>
          </a:xfrm>
          <a:prstGeom prst="r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Triangle 16"/>
          <p:cNvSpPr/>
          <p:nvPr/>
        </p:nvSpPr>
        <p:spPr>
          <a:xfrm rot="10800000">
            <a:off x="8451304" y="0"/>
            <a:ext cx="692696" cy="792088"/>
          </a:xfrm>
          <a:prstGeom prst="r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16200000">
            <a:off x="8401608" y="6115608"/>
            <a:ext cx="692696" cy="792088"/>
          </a:xfrm>
          <a:prstGeom prst="r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p:cNvSpPr/>
          <p:nvPr/>
        </p:nvSpPr>
        <p:spPr>
          <a:xfrm>
            <a:off x="0" y="6065912"/>
            <a:ext cx="692696" cy="792088"/>
          </a:xfrm>
          <a:prstGeom prst="r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INTRODUCTION</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95536" y="980728"/>
            <a:ext cx="3240360" cy="400110"/>
          </a:xfrm>
          <a:prstGeom prst="rect">
            <a:avLst/>
          </a:prstGeom>
          <a:noFill/>
        </p:spPr>
        <p:txBody>
          <a:bodyPr wrap="square" rtlCol="0">
            <a:spAutoFit/>
          </a:bodyPr>
          <a:lstStyle/>
          <a:p>
            <a:r>
              <a:rPr lang="en-US" sz="2000" b="1" u="sng" dirty="0" smtClean="0">
                <a:solidFill>
                  <a:srgbClr val="FF0000"/>
                </a:solidFill>
                <a:latin typeface="Cambria" pitchFamily="18" charset="0"/>
              </a:rPr>
              <a:t>DIRECTOR’S PROFILE:</a:t>
            </a:r>
            <a:endParaRPr lang="en-US" sz="2000" b="1" u="sng" dirty="0">
              <a:solidFill>
                <a:srgbClr val="FF0000"/>
              </a:solidFill>
              <a:latin typeface="Cambria" pitchFamily="18" charset="0"/>
            </a:endParaRPr>
          </a:p>
        </p:txBody>
      </p:sp>
      <p:sp>
        <p:nvSpPr>
          <p:cNvPr id="6" name="TextBox 5"/>
          <p:cNvSpPr txBox="1"/>
          <p:nvPr/>
        </p:nvSpPr>
        <p:spPr>
          <a:xfrm>
            <a:off x="539552" y="1628800"/>
            <a:ext cx="7992888" cy="4708981"/>
          </a:xfrm>
          <a:prstGeom prst="rect">
            <a:avLst/>
          </a:prstGeom>
          <a:noFill/>
        </p:spPr>
        <p:txBody>
          <a:bodyPr wrap="square" rtlCol="0">
            <a:spAutoFit/>
          </a:bodyPr>
          <a:lstStyle/>
          <a:p>
            <a:pPr marL="273050" lvl="1" indent="-273050" algn="just">
              <a:spcBef>
                <a:spcPct val="50000"/>
              </a:spcBef>
              <a:spcAft>
                <a:spcPct val="50000"/>
              </a:spcAft>
              <a:buClr>
                <a:schemeClr val="tx2"/>
              </a:buClr>
              <a:buSzPct val="73000"/>
              <a:buFont typeface="Wingdings 2" pitchFamily="18" charset="2"/>
              <a:buChar char=""/>
              <a:defRPr/>
            </a:pPr>
            <a:r>
              <a:rPr lang="en-US" sz="2000" b="1" dirty="0">
                <a:solidFill>
                  <a:srgbClr val="0F06BA"/>
                </a:solidFill>
                <a:latin typeface="Cambria" pitchFamily="18" charset="0"/>
              </a:rPr>
              <a:t>Mr. T. </a:t>
            </a:r>
            <a:r>
              <a:rPr lang="en-US" sz="2000" b="1" dirty="0" err="1">
                <a:solidFill>
                  <a:srgbClr val="0F06BA"/>
                </a:solidFill>
                <a:latin typeface="Cambria" pitchFamily="18" charset="0"/>
              </a:rPr>
              <a:t>Sukender</a:t>
            </a:r>
            <a:r>
              <a:rPr lang="en-US" sz="2000" b="1" dirty="0">
                <a:solidFill>
                  <a:srgbClr val="0F06BA"/>
                </a:solidFill>
                <a:latin typeface="Cambria" pitchFamily="18" charset="0"/>
              </a:rPr>
              <a:t>  Reddy</a:t>
            </a:r>
            <a:endParaRPr lang="en-US" sz="2000" dirty="0">
              <a:solidFill>
                <a:srgbClr val="0F06BA"/>
              </a:solidFill>
              <a:latin typeface="Cambria" pitchFamily="18" charset="0"/>
            </a:endParaRPr>
          </a:p>
          <a:p>
            <a:pPr marL="273050" lvl="1" indent="-273050" algn="just">
              <a:spcBef>
                <a:spcPct val="50000"/>
              </a:spcBef>
              <a:spcAft>
                <a:spcPct val="50000"/>
              </a:spcAft>
              <a:buClr>
                <a:schemeClr val="tx2"/>
              </a:buClr>
              <a:buSzPct val="73000"/>
              <a:defRPr/>
            </a:pPr>
            <a:r>
              <a:rPr lang="en-US" sz="2000" dirty="0">
                <a:solidFill>
                  <a:srgbClr val="0F06BA"/>
                </a:solidFill>
                <a:latin typeface="Cambria" pitchFamily="18" charset="0"/>
              </a:rPr>
              <a:t>	A civil engineer and successfully completed several civil projects of State and Central </a:t>
            </a:r>
            <a:r>
              <a:rPr lang="en-US" sz="2000" dirty="0" err="1">
                <a:solidFill>
                  <a:srgbClr val="0F06BA"/>
                </a:solidFill>
                <a:latin typeface="Cambria" pitchFamily="18" charset="0"/>
              </a:rPr>
              <a:t>Govts</a:t>
            </a:r>
            <a:r>
              <a:rPr lang="en-US" sz="2000" dirty="0">
                <a:solidFill>
                  <a:srgbClr val="0F06BA"/>
                </a:solidFill>
                <a:latin typeface="Cambria" pitchFamily="18" charset="0"/>
              </a:rPr>
              <a:t>., and also residential apartments in Hyderabad. Presently he is taking care of the technical aspects of all the projects starting from tender identification of the company. He is also actively participating in the day to day execution of works at all the sites. </a:t>
            </a:r>
          </a:p>
          <a:p>
            <a:pPr marL="273050" lvl="1" indent="-273050" algn="just" eaLnBrk="0" hangingPunct="0">
              <a:spcBef>
                <a:spcPct val="50000"/>
              </a:spcBef>
              <a:spcAft>
                <a:spcPct val="50000"/>
              </a:spcAft>
              <a:buClr>
                <a:schemeClr val="tx2"/>
              </a:buClr>
              <a:buSzPct val="73000"/>
              <a:buFont typeface="Wingdings 2" pitchFamily="18" charset="2"/>
              <a:buChar char=""/>
              <a:defRPr/>
            </a:pPr>
            <a:r>
              <a:rPr lang="en-US" sz="2000" b="1" dirty="0">
                <a:solidFill>
                  <a:srgbClr val="0F06BA"/>
                </a:solidFill>
                <a:latin typeface="Cambria" pitchFamily="18" charset="0"/>
              </a:rPr>
              <a:t>Smt. </a:t>
            </a:r>
            <a:r>
              <a:rPr lang="en-US" sz="2000" b="1" dirty="0" err="1">
                <a:solidFill>
                  <a:srgbClr val="0F06BA"/>
                </a:solidFill>
                <a:latin typeface="Cambria" pitchFamily="18" charset="0"/>
              </a:rPr>
              <a:t>Nagarekha</a:t>
            </a:r>
            <a:r>
              <a:rPr lang="en-US" sz="2000" b="1" dirty="0">
                <a:solidFill>
                  <a:srgbClr val="0F06BA"/>
                </a:solidFill>
                <a:latin typeface="Cambria" pitchFamily="18" charset="0"/>
              </a:rPr>
              <a:t> </a:t>
            </a:r>
          </a:p>
          <a:p>
            <a:pPr marL="273050" lvl="1" indent="-273050" algn="just" eaLnBrk="0" hangingPunct="0">
              <a:spcBef>
                <a:spcPct val="50000"/>
              </a:spcBef>
              <a:spcAft>
                <a:spcPct val="50000"/>
              </a:spcAft>
              <a:buClr>
                <a:schemeClr val="tx2"/>
              </a:buClr>
              <a:buSzPct val="73000"/>
              <a:defRPr/>
            </a:pPr>
            <a:r>
              <a:rPr lang="en-US" sz="2000" dirty="0">
                <a:solidFill>
                  <a:srgbClr val="0F06BA"/>
                </a:solidFill>
                <a:latin typeface="Cambria" pitchFamily="18" charset="0"/>
              </a:rPr>
              <a:t>	A post graduate in Management studies with an  overall experience of 6 years in the field of Human Resource Management having served in middle management cadre in Infra Sector. She is presently looking after the admin, personal and HR activities of the company</a:t>
            </a:r>
            <a:r>
              <a:rPr lang="en-US" sz="2000" dirty="0" smtClean="0">
                <a:solidFill>
                  <a:srgbClr val="0F06BA"/>
                </a:solidFill>
                <a:latin typeface="Cambria" pitchFamily="18" charset="0"/>
              </a:rPr>
              <a:t>.</a:t>
            </a:r>
            <a:endParaRPr lang="en-US" sz="2000" dirty="0">
              <a:solidFill>
                <a:srgbClr val="0F06BA"/>
              </a:solidFill>
              <a:latin typeface="Cambria" pitchFamily="18" charset="0"/>
            </a:endParaRPr>
          </a:p>
        </p:txBody>
      </p:sp>
      <p:sp>
        <p:nvSpPr>
          <p:cNvPr id="7" name="Rectangle 6"/>
          <p:cNvSpPr/>
          <p:nvPr/>
        </p:nvSpPr>
        <p:spPr>
          <a:xfrm>
            <a:off x="0" y="6525344"/>
            <a:ext cx="9144000" cy="332656"/>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16632"/>
            <a:ext cx="9144000" cy="57606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BUSINESS PROFILE</a:t>
            </a:r>
            <a:endParaRPr lang="en-US" sz="3600" b="1" dirty="0">
              <a:solidFill>
                <a:schemeClr val="bg1"/>
              </a:solidFill>
              <a:latin typeface="Cambria" pitchFamily="18" charset="0"/>
            </a:endParaRPr>
          </a:p>
        </p:txBody>
      </p:sp>
      <p:sp>
        <p:nvSpPr>
          <p:cNvPr id="4" name="Right Triangle 3"/>
          <p:cNvSpPr/>
          <p:nvPr/>
        </p:nvSpPr>
        <p:spPr>
          <a:xfrm rot="5400000">
            <a:off x="13692" y="-13692"/>
            <a:ext cx="764704" cy="792088"/>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4"/>
          <p:cNvSpPr/>
          <p:nvPr/>
        </p:nvSpPr>
        <p:spPr>
          <a:xfrm rot="10800000">
            <a:off x="8451304" y="0"/>
            <a:ext cx="692696" cy="792088"/>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95536" y="980728"/>
            <a:ext cx="3240360" cy="400110"/>
          </a:xfrm>
          <a:prstGeom prst="rect">
            <a:avLst/>
          </a:prstGeom>
          <a:noFill/>
        </p:spPr>
        <p:txBody>
          <a:bodyPr wrap="square" rtlCol="0">
            <a:spAutoFit/>
          </a:bodyPr>
          <a:lstStyle/>
          <a:p>
            <a:r>
              <a:rPr lang="en-US" sz="2000" b="1" u="sng" dirty="0" smtClean="0">
                <a:solidFill>
                  <a:srgbClr val="FF0000"/>
                </a:solidFill>
                <a:latin typeface="Cambria" pitchFamily="18" charset="0"/>
              </a:rPr>
              <a:t>COMPANY PROFILE:</a:t>
            </a:r>
            <a:endParaRPr lang="en-US" sz="2000" b="1" u="sng" dirty="0">
              <a:solidFill>
                <a:srgbClr val="FF0000"/>
              </a:solidFill>
              <a:latin typeface="Cambria" pitchFamily="18" charset="0"/>
            </a:endParaRPr>
          </a:p>
        </p:txBody>
      </p:sp>
      <p:sp>
        <p:nvSpPr>
          <p:cNvPr id="7" name="TextBox 6"/>
          <p:cNvSpPr txBox="1"/>
          <p:nvPr/>
        </p:nvSpPr>
        <p:spPr>
          <a:xfrm>
            <a:off x="683568" y="1700808"/>
            <a:ext cx="7704856" cy="4093428"/>
          </a:xfrm>
          <a:prstGeom prst="rect">
            <a:avLst/>
          </a:prstGeom>
          <a:noFill/>
        </p:spPr>
        <p:txBody>
          <a:bodyPr wrap="square" rtlCol="0">
            <a:spAutoFit/>
          </a:bodyPr>
          <a:lstStyle/>
          <a:p>
            <a:pPr marL="273050" lvl="1" indent="-273050" algn="just" eaLnBrk="0" hangingPunct="0">
              <a:spcBef>
                <a:spcPct val="50000"/>
              </a:spcBef>
              <a:spcAft>
                <a:spcPct val="50000"/>
              </a:spcAft>
              <a:buClr>
                <a:schemeClr val="tx2"/>
              </a:buClr>
              <a:buSzPct val="73000"/>
              <a:buFont typeface="Wingdings 2" pitchFamily="18" charset="2"/>
              <a:buChar char=""/>
              <a:defRPr/>
            </a:pPr>
            <a:r>
              <a:rPr lang="en-US" sz="2000" dirty="0">
                <a:latin typeface="Cambria" pitchFamily="18" charset="0"/>
              </a:rPr>
              <a:t>The Company got good experience in execution of Infrastructure Development projects like Construction of Irrigation, Roads, under ground drainage,  Drinking Water Supply Schemes includes construction of reservoirs, Sand  Dredging from Dam, laying of Water pipelines, pumping systems with all mechanical, electrical, Development of Industrial area Providing water supply, Industrial sheds and Buildings. etc. on Turnkey Basis. We are pleasure in attaching herewith a list showing the jobs carried out by us and also enclosed the list showing the projects under execution. It is well supported by a team of young and dynamic professionals, Engineers, Supervisors. We got experience in construction of all types of Civil, Mechanical and Electrical  activities on Turnkey Basis.</a:t>
            </a:r>
          </a:p>
        </p:txBody>
      </p:sp>
      <p:sp>
        <p:nvSpPr>
          <p:cNvPr id="8" name="Rectangle 7"/>
          <p:cNvSpPr/>
          <p:nvPr/>
        </p:nvSpPr>
        <p:spPr>
          <a:xfrm>
            <a:off x="0" y="6525344"/>
            <a:ext cx="9144000" cy="33265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BUSINESS PROFILE</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95536" y="980728"/>
            <a:ext cx="3240360" cy="400110"/>
          </a:xfrm>
          <a:prstGeom prst="rect">
            <a:avLst/>
          </a:prstGeom>
          <a:noFill/>
        </p:spPr>
        <p:txBody>
          <a:bodyPr wrap="square" rtlCol="0">
            <a:spAutoFit/>
          </a:bodyPr>
          <a:lstStyle/>
          <a:p>
            <a:r>
              <a:rPr lang="en-US" sz="2000" b="1" u="sng" dirty="0" smtClean="0">
                <a:solidFill>
                  <a:srgbClr val="FF0000"/>
                </a:solidFill>
                <a:latin typeface="Cambria" pitchFamily="18" charset="0"/>
              </a:rPr>
              <a:t>COMPANY</a:t>
            </a:r>
            <a:r>
              <a:rPr lang="en-US" sz="2000" b="1" dirty="0" smtClean="0">
                <a:solidFill>
                  <a:srgbClr val="FF0000"/>
                </a:solidFill>
                <a:latin typeface="Cambria" pitchFamily="18" charset="0"/>
              </a:rPr>
              <a:t> </a:t>
            </a:r>
            <a:r>
              <a:rPr lang="en-US" sz="2000" b="1" u="sng" dirty="0" smtClean="0">
                <a:solidFill>
                  <a:srgbClr val="FF0000"/>
                </a:solidFill>
                <a:latin typeface="Cambria" pitchFamily="18" charset="0"/>
              </a:rPr>
              <a:t>PROFILE:</a:t>
            </a:r>
            <a:endParaRPr lang="en-US" sz="2000" b="1" u="sng" dirty="0">
              <a:solidFill>
                <a:srgbClr val="FF0000"/>
              </a:solidFill>
              <a:latin typeface="Cambria" pitchFamily="18" charset="0"/>
            </a:endParaRPr>
          </a:p>
        </p:txBody>
      </p:sp>
      <p:sp>
        <p:nvSpPr>
          <p:cNvPr id="6" name="Rectangle 3"/>
          <p:cNvSpPr txBox="1">
            <a:spLocks noChangeArrowheads="1"/>
          </p:cNvSpPr>
          <p:nvPr/>
        </p:nvSpPr>
        <p:spPr>
          <a:xfrm>
            <a:off x="755576" y="1628800"/>
            <a:ext cx="7704856" cy="2232248"/>
          </a:xfrm>
          <a:prstGeom prst="rect">
            <a:avLst/>
          </a:prstGeom>
        </p:spPr>
        <p:txBody>
          <a:bodyPr/>
          <a:lstStyle/>
          <a:p>
            <a:pPr marL="342900" marR="0" lvl="0" indent="-342900" algn="just" defTabSz="914400" rtl="0" eaLnBrk="1" fontAlgn="auto" latinLnBrk="0" hangingPunct="1">
              <a:lnSpc>
                <a:spcPct val="100000"/>
              </a:lnSpc>
              <a:spcBef>
                <a:spcPct val="50000"/>
              </a:spcBef>
              <a:spcAft>
                <a:spcPct val="50000"/>
              </a:spcAft>
              <a:buClrTx/>
              <a:buSzTx/>
              <a:buFont typeface="Arial" pitchFamily="34" charset="0"/>
              <a:buChar char="•"/>
              <a:tabLst/>
              <a:defRPr/>
            </a:pPr>
            <a:r>
              <a:rPr kumimoji="0" lang="en-US" sz="2000" b="0" i="0" u="none" strike="noStrike" kern="1200" cap="none" spc="0" normalizeH="0" baseline="0" noProof="0" dirty="0" smtClean="0">
                <a:ln>
                  <a:noFill/>
                </a:ln>
                <a:effectLst/>
                <a:uLnTx/>
                <a:uFillTx/>
                <a:latin typeface="Cambria" pitchFamily="18" charset="0"/>
              </a:rPr>
              <a:t>We also undertake and execute Plant maintenance under AMC, with qualified and experienced Technical and Non-technical professionals.</a:t>
            </a:r>
          </a:p>
          <a:p>
            <a:pPr marL="342900" marR="0" lvl="0" indent="-342900" algn="l" defTabSz="914400" rtl="0" eaLnBrk="1" fontAlgn="auto" latinLnBrk="0" hangingPunct="1">
              <a:lnSpc>
                <a:spcPct val="100000"/>
              </a:lnSpc>
              <a:spcBef>
                <a:spcPct val="50000"/>
              </a:spcBef>
              <a:spcAft>
                <a:spcPct val="50000"/>
              </a:spcAft>
              <a:buClrTx/>
              <a:buSzTx/>
              <a:buFont typeface="Arial" pitchFamily="34" charset="0"/>
              <a:buChar char="•"/>
              <a:tabLst/>
              <a:defRPr/>
            </a:pPr>
            <a:r>
              <a:rPr kumimoji="0" lang="en-US" sz="2000" b="0" i="0" u="none" strike="noStrike" kern="1200" cap="none" spc="0" normalizeH="0" baseline="0" noProof="0" dirty="0" smtClean="0">
                <a:ln>
                  <a:noFill/>
                </a:ln>
                <a:effectLst/>
                <a:uLnTx/>
                <a:uFillTx/>
                <a:latin typeface="Cambria" pitchFamily="18" charset="0"/>
              </a:rPr>
              <a:t>With this background we are confident  of  undertaking  any  kind  of  Projects  and Projects maintenance</a:t>
            </a:r>
          </a:p>
        </p:txBody>
      </p:sp>
      <p:sp>
        <p:nvSpPr>
          <p:cNvPr id="7" name="Rectangle 6"/>
          <p:cNvSpPr/>
          <p:nvPr/>
        </p:nvSpPr>
        <p:spPr>
          <a:xfrm>
            <a:off x="0" y="6525344"/>
            <a:ext cx="9144000" cy="33265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16632"/>
            <a:ext cx="9144000" cy="57606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BUSINESS PROFILE</a:t>
            </a:r>
            <a:endParaRPr lang="en-US" sz="3600" b="1" dirty="0">
              <a:solidFill>
                <a:schemeClr val="bg1"/>
              </a:solidFill>
              <a:latin typeface="Cambria" pitchFamily="18" charset="0"/>
            </a:endParaRPr>
          </a:p>
        </p:txBody>
      </p:sp>
      <p:sp>
        <p:nvSpPr>
          <p:cNvPr id="7" name="Right Triangle 6"/>
          <p:cNvSpPr/>
          <p:nvPr/>
        </p:nvSpPr>
        <p:spPr>
          <a:xfrm rot="5400000">
            <a:off x="13692" y="-13692"/>
            <a:ext cx="764704" cy="792088"/>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p:cNvSpPr/>
          <p:nvPr/>
        </p:nvSpPr>
        <p:spPr>
          <a:xfrm rot="10800000">
            <a:off x="8451304" y="0"/>
            <a:ext cx="692696" cy="792088"/>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95536" y="980728"/>
            <a:ext cx="3240360" cy="400110"/>
          </a:xfrm>
          <a:prstGeom prst="rect">
            <a:avLst/>
          </a:prstGeom>
          <a:noFill/>
        </p:spPr>
        <p:txBody>
          <a:bodyPr wrap="square" rtlCol="0">
            <a:spAutoFit/>
          </a:bodyPr>
          <a:lstStyle/>
          <a:p>
            <a:r>
              <a:rPr lang="en-US" sz="2000" b="1" u="sng" dirty="0" smtClean="0">
                <a:solidFill>
                  <a:srgbClr val="FF0000"/>
                </a:solidFill>
                <a:latin typeface="Cambria" pitchFamily="18" charset="0"/>
              </a:rPr>
              <a:t>VISION</a:t>
            </a:r>
            <a:r>
              <a:rPr lang="en-US" sz="2000" b="1" dirty="0" smtClean="0">
                <a:solidFill>
                  <a:srgbClr val="FF0000"/>
                </a:solidFill>
                <a:latin typeface="Cambria" pitchFamily="18" charset="0"/>
              </a:rPr>
              <a:t> &amp; </a:t>
            </a:r>
            <a:r>
              <a:rPr lang="en-US" sz="2000" b="1" u="sng" dirty="0" smtClean="0">
                <a:solidFill>
                  <a:srgbClr val="FF0000"/>
                </a:solidFill>
                <a:latin typeface="Cambria" pitchFamily="18" charset="0"/>
              </a:rPr>
              <a:t>MISSION</a:t>
            </a:r>
            <a:r>
              <a:rPr lang="en-US" sz="2000" b="1" dirty="0" smtClean="0">
                <a:solidFill>
                  <a:srgbClr val="FF0000"/>
                </a:solidFill>
                <a:latin typeface="Cambria" pitchFamily="18" charset="0"/>
              </a:rPr>
              <a:t>:</a:t>
            </a:r>
            <a:endParaRPr lang="en-US" sz="2000" b="1" dirty="0">
              <a:solidFill>
                <a:srgbClr val="FF0000"/>
              </a:solidFill>
              <a:latin typeface="Cambria" pitchFamily="18" charset="0"/>
            </a:endParaRPr>
          </a:p>
        </p:txBody>
      </p:sp>
      <p:sp>
        <p:nvSpPr>
          <p:cNvPr id="10" name="TextBox 9"/>
          <p:cNvSpPr txBox="1"/>
          <p:nvPr/>
        </p:nvSpPr>
        <p:spPr>
          <a:xfrm>
            <a:off x="683568" y="1700808"/>
            <a:ext cx="7632848" cy="2308324"/>
          </a:xfrm>
          <a:prstGeom prst="rect">
            <a:avLst/>
          </a:prstGeom>
          <a:noFill/>
        </p:spPr>
        <p:txBody>
          <a:bodyPr wrap="square" rtlCol="0">
            <a:spAutoFit/>
          </a:bodyPr>
          <a:lstStyle/>
          <a:p>
            <a:pPr algn="just">
              <a:lnSpc>
                <a:spcPct val="80000"/>
              </a:lnSpc>
            </a:pPr>
            <a:r>
              <a:rPr lang="en-US" sz="2000" b="1" dirty="0" smtClean="0">
                <a:solidFill>
                  <a:srgbClr val="0070C0"/>
                </a:solidFill>
                <a:latin typeface="Cambria" pitchFamily="18" charset="0"/>
              </a:rPr>
              <a:t>Vision</a:t>
            </a:r>
            <a:r>
              <a:rPr lang="en-US" sz="2000" b="1" dirty="0" smtClean="0">
                <a:solidFill>
                  <a:srgbClr val="0F06BA"/>
                </a:solidFill>
                <a:latin typeface="Cambria" pitchFamily="18" charset="0"/>
              </a:rPr>
              <a:t>:</a:t>
            </a:r>
          </a:p>
          <a:p>
            <a:pPr algn="just">
              <a:lnSpc>
                <a:spcPct val="80000"/>
              </a:lnSpc>
            </a:pPr>
            <a:r>
              <a:rPr lang="en-US" sz="2000" dirty="0" smtClean="0">
                <a:solidFill>
                  <a:srgbClr val="0F06BA"/>
                </a:solidFill>
                <a:latin typeface="Cambria" pitchFamily="18" charset="0"/>
              </a:rPr>
              <a:t/>
            </a:r>
            <a:br>
              <a:rPr lang="en-US" sz="2000" dirty="0" smtClean="0">
                <a:solidFill>
                  <a:srgbClr val="0F06BA"/>
                </a:solidFill>
                <a:latin typeface="Cambria" pitchFamily="18" charset="0"/>
              </a:rPr>
            </a:br>
            <a:r>
              <a:rPr lang="en-US" sz="2000" dirty="0" smtClean="0">
                <a:solidFill>
                  <a:srgbClr val="0F06BA"/>
                </a:solidFill>
                <a:latin typeface="Cambria" pitchFamily="18" charset="0"/>
              </a:rPr>
              <a:t>“</a:t>
            </a:r>
            <a:r>
              <a:rPr lang="en-US" sz="2000" dirty="0" smtClean="0">
                <a:latin typeface="Cambria" pitchFamily="18" charset="0"/>
              </a:rPr>
              <a:t>A premier infrastructure company that builds value through innovation and next practices and seeks to grow by caring and sharing”</a:t>
            </a:r>
          </a:p>
          <a:p>
            <a:pPr algn="just">
              <a:lnSpc>
                <a:spcPct val="80000"/>
              </a:lnSpc>
            </a:pPr>
            <a:r>
              <a:rPr lang="en-US" sz="2000" dirty="0" smtClean="0">
                <a:solidFill>
                  <a:srgbClr val="0F06BA"/>
                </a:solidFill>
                <a:latin typeface="Cambria" pitchFamily="18" charset="0"/>
              </a:rPr>
              <a:t/>
            </a:r>
            <a:br>
              <a:rPr lang="en-US" sz="2000" dirty="0" smtClean="0">
                <a:solidFill>
                  <a:srgbClr val="0F06BA"/>
                </a:solidFill>
                <a:latin typeface="Cambria" pitchFamily="18" charset="0"/>
              </a:rPr>
            </a:br>
            <a:r>
              <a:rPr lang="en-US" sz="2000" b="1" dirty="0" smtClean="0">
                <a:solidFill>
                  <a:srgbClr val="0070C0"/>
                </a:solidFill>
                <a:latin typeface="Cambria" pitchFamily="18" charset="0"/>
              </a:rPr>
              <a:t>Mission:</a:t>
            </a:r>
          </a:p>
          <a:p>
            <a:pPr algn="just">
              <a:lnSpc>
                <a:spcPct val="80000"/>
              </a:lnSpc>
            </a:pPr>
            <a:r>
              <a:rPr lang="en-US" sz="2000" dirty="0" smtClean="0">
                <a:solidFill>
                  <a:srgbClr val="0F06BA"/>
                </a:solidFill>
                <a:latin typeface="Cambria" pitchFamily="18" charset="0"/>
              </a:rPr>
              <a:t/>
            </a:r>
            <a:br>
              <a:rPr lang="en-US" sz="2000" dirty="0" smtClean="0">
                <a:solidFill>
                  <a:srgbClr val="0F06BA"/>
                </a:solidFill>
                <a:latin typeface="Cambria" pitchFamily="18" charset="0"/>
              </a:rPr>
            </a:br>
            <a:r>
              <a:rPr lang="en-US" sz="2000" dirty="0" smtClean="0">
                <a:solidFill>
                  <a:srgbClr val="0F06BA"/>
                </a:solidFill>
                <a:latin typeface="Cambria" pitchFamily="18" charset="0"/>
              </a:rPr>
              <a:t>“</a:t>
            </a:r>
            <a:r>
              <a:rPr lang="en-US" sz="2000" dirty="0" smtClean="0">
                <a:latin typeface="Cambria" pitchFamily="18" charset="0"/>
              </a:rPr>
              <a:t>To be the company of first choice in the Infrastructure Industry”</a:t>
            </a:r>
            <a:endParaRPr lang="en-US" sz="2000" dirty="0">
              <a:latin typeface="Cambria" pitchFamily="18" charset="0"/>
            </a:endParaRPr>
          </a:p>
        </p:txBody>
      </p:sp>
      <p:sp>
        <p:nvSpPr>
          <p:cNvPr id="11" name="TextBox 10"/>
          <p:cNvSpPr txBox="1"/>
          <p:nvPr/>
        </p:nvSpPr>
        <p:spPr>
          <a:xfrm>
            <a:off x="395536" y="4149080"/>
            <a:ext cx="3240360" cy="400110"/>
          </a:xfrm>
          <a:prstGeom prst="rect">
            <a:avLst/>
          </a:prstGeom>
          <a:noFill/>
        </p:spPr>
        <p:txBody>
          <a:bodyPr wrap="square" rtlCol="0">
            <a:spAutoFit/>
          </a:bodyPr>
          <a:lstStyle/>
          <a:p>
            <a:r>
              <a:rPr lang="en-US" sz="2000" b="1" u="sng" dirty="0" smtClean="0">
                <a:solidFill>
                  <a:srgbClr val="FF0000"/>
                </a:solidFill>
                <a:latin typeface="Cambria" pitchFamily="18" charset="0"/>
              </a:rPr>
              <a:t>OUR</a:t>
            </a:r>
            <a:r>
              <a:rPr lang="en-US" sz="2000" b="1" dirty="0" smtClean="0">
                <a:solidFill>
                  <a:srgbClr val="FF0000"/>
                </a:solidFill>
                <a:latin typeface="Cambria" pitchFamily="18" charset="0"/>
              </a:rPr>
              <a:t> </a:t>
            </a:r>
            <a:r>
              <a:rPr lang="en-US" sz="2000" b="1" u="sng" dirty="0" smtClean="0">
                <a:solidFill>
                  <a:srgbClr val="FF0000"/>
                </a:solidFill>
                <a:latin typeface="Cambria" pitchFamily="18" charset="0"/>
              </a:rPr>
              <a:t>VALUES:</a:t>
            </a:r>
            <a:endParaRPr lang="en-US" sz="2000" b="1" dirty="0">
              <a:solidFill>
                <a:srgbClr val="FF0000"/>
              </a:solidFill>
              <a:latin typeface="Cambria" pitchFamily="18" charset="0"/>
            </a:endParaRPr>
          </a:p>
        </p:txBody>
      </p:sp>
      <p:sp>
        <p:nvSpPr>
          <p:cNvPr id="12" name="TextBox 11"/>
          <p:cNvSpPr txBox="1"/>
          <p:nvPr/>
        </p:nvSpPr>
        <p:spPr>
          <a:xfrm>
            <a:off x="755576" y="4625841"/>
            <a:ext cx="4392488" cy="1323439"/>
          </a:xfrm>
          <a:prstGeom prst="rect">
            <a:avLst/>
          </a:prstGeom>
          <a:noFill/>
        </p:spPr>
        <p:txBody>
          <a:bodyPr wrap="square" rtlCol="0">
            <a:spAutoFit/>
          </a:bodyPr>
          <a:lstStyle/>
          <a:p>
            <a:pPr>
              <a:buFont typeface="Wingdings" pitchFamily="2" charset="2"/>
              <a:buChar char="Ø"/>
            </a:pPr>
            <a:r>
              <a:rPr lang="en-US" sz="2000" dirty="0" smtClean="0">
                <a:latin typeface="Cambria" pitchFamily="18" charset="0"/>
              </a:rPr>
              <a:t> Adoptability to New Technologies</a:t>
            </a:r>
          </a:p>
          <a:p>
            <a:pPr>
              <a:buFont typeface="Wingdings" pitchFamily="2" charset="2"/>
              <a:buChar char="Ø"/>
            </a:pPr>
            <a:r>
              <a:rPr lang="en-US" sz="2000" dirty="0" smtClean="0">
                <a:latin typeface="Cambria" pitchFamily="18" charset="0"/>
              </a:rPr>
              <a:t> Transparency in Execution</a:t>
            </a:r>
          </a:p>
          <a:p>
            <a:pPr>
              <a:buFont typeface="Wingdings" pitchFamily="2" charset="2"/>
              <a:buChar char="Ø"/>
            </a:pPr>
            <a:r>
              <a:rPr lang="en-US" sz="2000" dirty="0">
                <a:latin typeface="Cambria" pitchFamily="18" charset="0"/>
              </a:rPr>
              <a:t> </a:t>
            </a:r>
            <a:r>
              <a:rPr lang="en-US" sz="2000" dirty="0" smtClean="0">
                <a:latin typeface="Cambria" pitchFamily="18" charset="0"/>
              </a:rPr>
              <a:t>Strict Quality and Safety Measures</a:t>
            </a:r>
          </a:p>
          <a:p>
            <a:pPr>
              <a:buFont typeface="Wingdings" pitchFamily="2" charset="2"/>
              <a:buChar char="Ø"/>
            </a:pPr>
            <a:r>
              <a:rPr lang="en-US" sz="2000" dirty="0">
                <a:latin typeface="Cambria" pitchFamily="18" charset="0"/>
              </a:rPr>
              <a:t> </a:t>
            </a:r>
            <a:r>
              <a:rPr lang="en-US" sz="2000" dirty="0" smtClean="0">
                <a:latin typeface="Cambria" pitchFamily="18" charset="0"/>
              </a:rPr>
              <a:t>No to bureaucracy    </a:t>
            </a:r>
            <a:endParaRPr lang="en-US" sz="2000" dirty="0">
              <a:latin typeface="Cambria" pitchFamily="18" charset="0"/>
            </a:endParaRPr>
          </a:p>
        </p:txBody>
      </p:sp>
      <p:sp>
        <p:nvSpPr>
          <p:cNvPr id="13" name="TextBox 12"/>
          <p:cNvSpPr txBox="1"/>
          <p:nvPr/>
        </p:nvSpPr>
        <p:spPr>
          <a:xfrm>
            <a:off x="5004048" y="4581128"/>
            <a:ext cx="3888432" cy="1015663"/>
          </a:xfrm>
          <a:prstGeom prst="rect">
            <a:avLst/>
          </a:prstGeom>
          <a:noFill/>
        </p:spPr>
        <p:txBody>
          <a:bodyPr wrap="square" rtlCol="0">
            <a:spAutoFit/>
          </a:bodyPr>
          <a:lstStyle/>
          <a:p>
            <a:pPr>
              <a:buFont typeface="Wingdings" pitchFamily="2" charset="2"/>
              <a:buChar char="Ø"/>
            </a:pPr>
            <a:r>
              <a:rPr lang="en-US" sz="2000" dirty="0" smtClean="0">
                <a:latin typeface="Cambria" pitchFamily="18" charset="0"/>
              </a:rPr>
              <a:t> Integrity</a:t>
            </a:r>
          </a:p>
          <a:p>
            <a:pPr>
              <a:buFont typeface="Wingdings" pitchFamily="2" charset="2"/>
              <a:buChar char="Ø"/>
            </a:pPr>
            <a:r>
              <a:rPr lang="en-US" sz="2000" dirty="0">
                <a:latin typeface="Cambria" pitchFamily="18" charset="0"/>
              </a:rPr>
              <a:t> </a:t>
            </a:r>
            <a:r>
              <a:rPr lang="en-US" sz="2000" dirty="0" smtClean="0">
                <a:latin typeface="Cambria" pitchFamily="18" charset="0"/>
              </a:rPr>
              <a:t>Co-operative environment</a:t>
            </a:r>
          </a:p>
          <a:p>
            <a:pPr>
              <a:buFont typeface="Wingdings" pitchFamily="2" charset="2"/>
              <a:buChar char="Ø"/>
            </a:pPr>
            <a:r>
              <a:rPr lang="en-US" sz="2000" dirty="0" smtClean="0">
                <a:latin typeface="Cambria" pitchFamily="18" charset="0"/>
              </a:rPr>
              <a:t> Openness for discussions</a:t>
            </a:r>
          </a:p>
        </p:txBody>
      </p:sp>
      <p:sp>
        <p:nvSpPr>
          <p:cNvPr id="14" name="Rectangle 13"/>
          <p:cNvSpPr/>
          <p:nvPr/>
        </p:nvSpPr>
        <p:spPr>
          <a:xfrm>
            <a:off x="0" y="6525344"/>
            <a:ext cx="9144000" cy="33265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BUSINESS PROFILE</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95536" y="980728"/>
            <a:ext cx="3744416" cy="400110"/>
          </a:xfrm>
          <a:prstGeom prst="rect">
            <a:avLst/>
          </a:prstGeom>
          <a:noFill/>
        </p:spPr>
        <p:txBody>
          <a:bodyPr wrap="square" rtlCol="0">
            <a:spAutoFit/>
          </a:bodyPr>
          <a:lstStyle/>
          <a:p>
            <a:r>
              <a:rPr lang="en-US" sz="2000" b="1" u="sng" dirty="0" smtClean="0">
                <a:solidFill>
                  <a:srgbClr val="FF0000"/>
                </a:solidFill>
                <a:latin typeface="Cambria" pitchFamily="18" charset="0"/>
              </a:rPr>
              <a:t>OUR</a:t>
            </a:r>
            <a:r>
              <a:rPr lang="en-US" sz="2000" b="1" dirty="0" smtClean="0">
                <a:solidFill>
                  <a:srgbClr val="FF0000"/>
                </a:solidFill>
                <a:latin typeface="Cambria" pitchFamily="18" charset="0"/>
              </a:rPr>
              <a:t> </a:t>
            </a:r>
            <a:r>
              <a:rPr lang="en-US" sz="2000" b="1" u="sng" dirty="0" smtClean="0">
                <a:solidFill>
                  <a:srgbClr val="FF0000"/>
                </a:solidFill>
                <a:latin typeface="Cambria" pitchFamily="18" charset="0"/>
              </a:rPr>
              <a:t>NATURE</a:t>
            </a:r>
            <a:r>
              <a:rPr lang="en-US" sz="2000" b="1" dirty="0" smtClean="0">
                <a:solidFill>
                  <a:srgbClr val="FF0000"/>
                </a:solidFill>
                <a:latin typeface="Cambria" pitchFamily="18" charset="0"/>
              </a:rPr>
              <a:t> </a:t>
            </a:r>
            <a:r>
              <a:rPr lang="en-US" sz="2000" b="1" u="sng" dirty="0" smtClean="0">
                <a:solidFill>
                  <a:srgbClr val="FF0000"/>
                </a:solidFill>
                <a:latin typeface="Cambria" pitchFamily="18" charset="0"/>
              </a:rPr>
              <a:t>OF</a:t>
            </a:r>
            <a:r>
              <a:rPr lang="en-US" sz="2000" b="1" dirty="0" smtClean="0">
                <a:solidFill>
                  <a:srgbClr val="FF0000"/>
                </a:solidFill>
                <a:latin typeface="Cambria" pitchFamily="18" charset="0"/>
              </a:rPr>
              <a:t> </a:t>
            </a:r>
            <a:r>
              <a:rPr lang="en-US" sz="2000" b="1" u="sng" dirty="0" smtClean="0">
                <a:solidFill>
                  <a:srgbClr val="FF0000"/>
                </a:solidFill>
                <a:latin typeface="Cambria" pitchFamily="18" charset="0"/>
              </a:rPr>
              <a:t>BUSINESS</a:t>
            </a:r>
            <a:r>
              <a:rPr lang="en-US" sz="2000" b="1" dirty="0" smtClean="0">
                <a:solidFill>
                  <a:srgbClr val="FF0000"/>
                </a:solidFill>
                <a:latin typeface="Cambria" pitchFamily="18" charset="0"/>
              </a:rPr>
              <a:t>:</a:t>
            </a:r>
            <a:endParaRPr lang="en-US" sz="2000" b="1" dirty="0">
              <a:solidFill>
                <a:srgbClr val="FF0000"/>
              </a:solidFill>
              <a:latin typeface="Cambria" pitchFamily="18" charset="0"/>
            </a:endParaRPr>
          </a:p>
        </p:txBody>
      </p:sp>
      <p:sp>
        <p:nvSpPr>
          <p:cNvPr id="6" name="TextBox 5"/>
          <p:cNvSpPr txBox="1"/>
          <p:nvPr/>
        </p:nvSpPr>
        <p:spPr>
          <a:xfrm>
            <a:off x="683568" y="1628800"/>
            <a:ext cx="7848872" cy="2862322"/>
          </a:xfrm>
          <a:prstGeom prst="rect">
            <a:avLst/>
          </a:prstGeom>
          <a:noFill/>
        </p:spPr>
        <p:txBody>
          <a:bodyPr wrap="square" rtlCol="0">
            <a:spAutoFit/>
          </a:bodyPr>
          <a:lstStyle/>
          <a:p>
            <a:pPr marL="514350" indent="-514350" algn="just">
              <a:spcBef>
                <a:spcPct val="25000"/>
              </a:spcBef>
              <a:spcAft>
                <a:spcPct val="25000"/>
              </a:spcAft>
              <a:buFont typeface="Wingdings" pitchFamily="2" charset="2"/>
              <a:buChar char="v"/>
            </a:pPr>
            <a:r>
              <a:rPr lang="en-US" sz="2000" dirty="0">
                <a:latin typeface="Cambria" pitchFamily="18" charset="0"/>
              </a:rPr>
              <a:t>Contour Survey, grading and leveling, setting out, construction of foundations.</a:t>
            </a:r>
          </a:p>
          <a:p>
            <a:pPr marL="514350" indent="-514350" algn="just">
              <a:spcBef>
                <a:spcPct val="25000"/>
              </a:spcBef>
              <a:spcAft>
                <a:spcPct val="25000"/>
              </a:spcAft>
              <a:buFont typeface="Wingdings" pitchFamily="2" charset="2"/>
              <a:buChar char="v"/>
            </a:pPr>
            <a:r>
              <a:rPr lang="en-US" sz="2000" dirty="0">
                <a:latin typeface="Cambria" pitchFamily="18" charset="0"/>
              </a:rPr>
              <a:t>Earth Excavation, Grading, Compacting associated Head Works etc.</a:t>
            </a:r>
          </a:p>
          <a:p>
            <a:pPr marL="514350" indent="-514350" algn="just">
              <a:spcBef>
                <a:spcPct val="25000"/>
              </a:spcBef>
              <a:spcAft>
                <a:spcPct val="25000"/>
              </a:spcAft>
              <a:buFont typeface="Wingdings" pitchFamily="2" charset="2"/>
              <a:buChar char="v"/>
            </a:pPr>
            <a:r>
              <a:rPr lang="en-US" sz="2000" dirty="0">
                <a:latin typeface="Cambria" pitchFamily="18" charset="0"/>
              </a:rPr>
              <a:t>Construction of Ash Ponds, Water Storage Tanks and Reservoirs.</a:t>
            </a:r>
          </a:p>
          <a:p>
            <a:pPr marL="514350" indent="-514350" algn="just">
              <a:spcBef>
                <a:spcPct val="25000"/>
              </a:spcBef>
              <a:spcAft>
                <a:spcPct val="25000"/>
              </a:spcAft>
              <a:buFont typeface="Wingdings" pitchFamily="2" charset="2"/>
              <a:buChar char="v"/>
            </a:pPr>
            <a:r>
              <a:rPr lang="en-US" sz="2000" dirty="0">
                <a:latin typeface="Cambria" pitchFamily="18" charset="0"/>
              </a:rPr>
              <a:t>Construction of Commercial Buildings and Laying of the Roads</a:t>
            </a:r>
          </a:p>
          <a:p>
            <a:pPr marL="514350" indent="-514350" algn="just">
              <a:spcBef>
                <a:spcPct val="25000"/>
              </a:spcBef>
              <a:spcAft>
                <a:spcPct val="25000"/>
              </a:spcAft>
              <a:buFont typeface="Wingdings" pitchFamily="2" charset="2"/>
              <a:buChar char="v"/>
            </a:pPr>
            <a:r>
              <a:rPr lang="en-US" sz="2000" dirty="0">
                <a:latin typeface="Cambria" pitchFamily="18" charset="0"/>
              </a:rPr>
              <a:t>Construction of Industrial Buildings and Developing Site.</a:t>
            </a:r>
          </a:p>
        </p:txBody>
      </p:sp>
      <p:sp>
        <p:nvSpPr>
          <p:cNvPr id="7" name="Rectangle 6"/>
          <p:cNvSpPr/>
          <p:nvPr/>
        </p:nvSpPr>
        <p:spPr>
          <a:xfrm>
            <a:off x="0" y="6525344"/>
            <a:ext cx="9144000" cy="33265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144000" cy="5760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bg1"/>
                </a:solidFill>
                <a:latin typeface="Cambria" pitchFamily="18" charset="0"/>
              </a:rPr>
              <a:t>SERVICES WE OFFER</a:t>
            </a:r>
            <a:endParaRPr lang="en-US" sz="3600" b="1" dirty="0">
              <a:solidFill>
                <a:schemeClr val="bg1"/>
              </a:solidFill>
              <a:latin typeface="Cambria" pitchFamily="18" charset="0"/>
            </a:endParaRPr>
          </a:p>
        </p:txBody>
      </p:sp>
      <p:sp>
        <p:nvSpPr>
          <p:cNvPr id="3" name="Right Triangle 2"/>
          <p:cNvSpPr/>
          <p:nvPr/>
        </p:nvSpPr>
        <p:spPr>
          <a:xfrm rot="5400000">
            <a:off x="13692" y="-13692"/>
            <a:ext cx="764704" cy="792088"/>
          </a:xfrm>
          <a:prstGeom prst="r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10800000">
            <a:off x="8451304" y="0"/>
            <a:ext cx="692696" cy="792088"/>
          </a:xfrm>
          <a:prstGeom prst="r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95536" y="980728"/>
            <a:ext cx="3744416" cy="400110"/>
          </a:xfrm>
          <a:prstGeom prst="rect">
            <a:avLst/>
          </a:prstGeom>
          <a:noFill/>
        </p:spPr>
        <p:txBody>
          <a:bodyPr wrap="square" rtlCol="0">
            <a:spAutoFit/>
          </a:bodyPr>
          <a:lstStyle/>
          <a:p>
            <a:r>
              <a:rPr lang="en-US" sz="2000" b="1" u="sng" dirty="0" smtClean="0">
                <a:solidFill>
                  <a:srgbClr val="FF0000"/>
                </a:solidFill>
                <a:latin typeface="Cambria" pitchFamily="18" charset="0"/>
              </a:rPr>
              <a:t>OUR</a:t>
            </a:r>
            <a:r>
              <a:rPr lang="en-US" sz="2000" b="1" dirty="0" smtClean="0">
                <a:solidFill>
                  <a:srgbClr val="FF0000"/>
                </a:solidFill>
                <a:latin typeface="Cambria" pitchFamily="18" charset="0"/>
              </a:rPr>
              <a:t> </a:t>
            </a:r>
            <a:r>
              <a:rPr lang="en-US" sz="2000" b="1" u="sng" dirty="0" smtClean="0">
                <a:solidFill>
                  <a:srgbClr val="FF0000"/>
                </a:solidFill>
                <a:latin typeface="Cambria" pitchFamily="18" charset="0"/>
              </a:rPr>
              <a:t>SERVICES</a:t>
            </a:r>
            <a:r>
              <a:rPr lang="en-US" sz="2000" b="1" dirty="0" smtClean="0">
                <a:solidFill>
                  <a:srgbClr val="FF0000"/>
                </a:solidFill>
                <a:latin typeface="Cambria" pitchFamily="18" charset="0"/>
              </a:rPr>
              <a:t> </a:t>
            </a:r>
            <a:r>
              <a:rPr lang="en-US" sz="2000" b="1" u="sng" dirty="0" smtClean="0">
                <a:solidFill>
                  <a:srgbClr val="FF0000"/>
                </a:solidFill>
                <a:latin typeface="Cambria" pitchFamily="18" charset="0"/>
              </a:rPr>
              <a:t>AS</a:t>
            </a:r>
            <a:r>
              <a:rPr lang="en-US" sz="2000" b="1" dirty="0" smtClean="0">
                <a:solidFill>
                  <a:srgbClr val="FF0000"/>
                </a:solidFill>
                <a:latin typeface="Cambria" pitchFamily="18" charset="0"/>
              </a:rPr>
              <a:t> </a:t>
            </a:r>
            <a:r>
              <a:rPr lang="en-US" sz="2000" b="1" u="sng" dirty="0" smtClean="0">
                <a:solidFill>
                  <a:srgbClr val="FF0000"/>
                </a:solidFill>
                <a:latin typeface="Cambria" pitchFamily="18" charset="0"/>
              </a:rPr>
              <a:t>FOLLOWS:</a:t>
            </a:r>
            <a:endParaRPr lang="en-US" sz="2000" b="1" dirty="0">
              <a:solidFill>
                <a:srgbClr val="FF0000"/>
              </a:solidFill>
              <a:latin typeface="Cambria" pitchFamily="18" charset="0"/>
            </a:endParaRPr>
          </a:p>
        </p:txBody>
      </p:sp>
      <p:sp>
        <p:nvSpPr>
          <p:cNvPr id="6" name="TextBox 5"/>
          <p:cNvSpPr txBox="1"/>
          <p:nvPr/>
        </p:nvSpPr>
        <p:spPr>
          <a:xfrm>
            <a:off x="683568" y="1484784"/>
            <a:ext cx="7848872" cy="4647426"/>
          </a:xfrm>
          <a:prstGeom prst="rect">
            <a:avLst/>
          </a:prstGeom>
          <a:noFill/>
        </p:spPr>
        <p:txBody>
          <a:bodyPr wrap="square" rtlCol="0">
            <a:spAutoFit/>
          </a:bodyPr>
          <a:lstStyle/>
          <a:p>
            <a:pPr marL="514350" indent="-514350" algn="just">
              <a:spcBef>
                <a:spcPct val="25000"/>
              </a:spcBef>
              <a:spcAft>
                <a:spcPct val="25000"/>
              </a:spcAft>
              <a:buFont typeface="Wingdings" pitchFamily="2" charset="2"/>
              <a:buChar char="v"/>
            </a:pPr>
            <a:r>
              <a:rPr lang="en-US" sz="2000" dirty="0" smtClean="0">
                <a:latin typeface="Cambria" pitchFamily="18" charset="0"/>
              </a:rPr>
              <a:t>Contour </a:t>
            </a:r>
            <a:r>
              <a:rPr lang="en-US" sz="2000" dirty="0">
                <a:latin typeface="Cambria" pitchFamily="18" charset="0"/>
              </a:rPr>
              <a:t>Survey, grading and leveling, setting out, construction of foundations.</a:t>
            </a:r>
          </a:p>
          <a:p>
            <a:pPr marL="514350" indent="-514350" algn="just">
              <a:spcBef>
                <a:spcPct val="25000"/>
              </a:spcBef>
              <a:spcAft>
                <a:spcPct val="25000"/>
              </a:spcAft>
              <a:buFont typeface="Wingdings" pitchFamily="2" charset="2"/>
              <a:buChar char="v"/>
            </a:pPr>
            <a:r>
              <a:rPr lang="en-US" sz="2000" dirty="0" smtClean="0">
                <a:latin typeface="Cambria" pitchFamily="18" charset="0"/>
              </a:rPr>
              <a:t>Canal </a:t>
            </a:r>
            <a:r>
              <a:rPr lang="en-US" sz="2000" dirty="0">
                <a:latin typeface="Cambria" pitchFamily="18" charset="0"/>
              </a:rPr>
              <a:t>excavation, lining, strengthening of banks, associated head works etc.</a:t>
            </a:r>
          </a:p>
          <a:p>
            <a:pPr marL="514350" indent="-514350" algn="just">
              <a:spcBef>
                <a:spcPct val="25000"/>
              </a:spcBef>
              <a:spcAft>
                <a:spcPct val="25000"/>
              </a:spcAft>
              <a:buFont typeface="Wingdings" pitchFamily="2" charset="2"/>
              <a:buChar char="v"/>
            </a:pPr>
            <a:r>
              <a:rPr lang="en-US" sz="2000" dirty="0" smtClean="0">
                <a:latin typeface="Cambria" pitchFamily="18" charset="0"/>
              </a:rPr>
              <a:t>Construction </a:t>
            </a:r>
            <a:r>
              <a:rPr lang="en-US" sz="2000" dirty="0">
                <a:latin typeface="Cambria" pitchFamily="18" charset="0"/>
              </a:rPr>
              <a:t>of Ash Ponds, Water Storage Tanks and Reservoirs.</a:t>
            </a:r>
          </a:p>
          <a:p>
            <a:pPr marL="514350" indent="-514350" algn="just">
              <a:spcBef>
                <a:spcPct val="25000"/>
              </a:spcBef>
              <a:spcAft>
                <a:spcPct val="25000"/>
              </a:spcAft>
              <a:buFont typeface="Wingdings" pitchFamily="2" charset="2"/>
              <a:buChar char="v"/>
            </a:pPr>
            <a:r>
              <a:rPr lang="en-US" sz="2000" dirty="0" smtClean="0">
                <a:latin typeface="Cambria" pitchFamily="18" charset="0"/>
              </a:rPr>
              <a:t>Construction </a:t>
            </a:r>
            <a:r>
              <a:rPr lang="en-US" sz="2000" dirty="0">
                <a:latin typeface="Cambria" pitchFamily="18" charset="0"/>
              </a:rPr>
              <a:t>of commercial/ITS Buildings.</a:t>
            </a:r>
          </a:p>
          <a:p>
            <a:pPr marL="514350" indent="-514350" algn="just">
              <a:spcBef>
                <a:spcPct val="25000"/>
              </a:spcBef>
              <a:spcAft>
                <a:spcPct val="25000"/>
              </a:spcAft>
              <a:buFont typeface="Wingdings" pitchFamily="2" charset="2"/>
              <a:buChar char="v"/>
            </a:pPr>
            <a:r>
              <a:rPr lang="en-US" sz="2000" dirty="0" smtClean="0">
                <a:latin typeface="Cambria" pitchFamily="18" charset="0"/>
              </a:rPr>
              <a:t>Development </a:t>
            </a:r>
            <a:r>
              <a:rPr lang="en-US" sz="2000" dirty="0">
                <a:latin typeface="Cambria" pitchFamily="18" charset="0"/>
              </a:rPr>
              <a:t>of Industrial Area, Providing Water Supply, construction of machinery foundations , Industrial sheds and Buildings.</a:t>
            </a:r>
          </a:p>
          <a:p>
            <a:pPr marL="514350" indent="-514350" algn="just">
              <a:spcBef>
                <a:spcPct val="25000"/>
              </a:spcBef>
              <a:spcAft>
                <a:spcPct val="25000"/>
              </a:spcAft>
              <a:buFont typeface="Wingdings" pitchFamily="2" charset="2"/>
              <a:buChar char="v"/>
            </a:pPr>
            <a:r>
              <a:rPr lang="en-US" sz="2000" dirty="0" smtClean="0">
                <a:latin typeface="Cambria" pitchFamily="18" charset="0"/>
              </a:rPr>
              <a:t>Construction </a:t>
            </a:r>
            <a:r>
              <a:rPr lang="en-US" sz="2000" dirty="0">
                <a:latin typeface="Cambria" pitchFamily="18" charset="0"/>
              </a:rPr>
              <a:t>of Roads.</a:t>
            </a:r>
          </a:p>
          <a:p>
            <a:pPr marL="514350" indent="-514350" algn="just">
              <a:lnSpc>
                <a:spcPct val="90000"/>
              </a:lnSpc>
              <a:spcBef>
                <a:spcPct val="25000"/>
              </a:spcBef>
              <a:spcAft>
                <a:spcPct val="25000"/>
              </a:spcAft>
              <a:buFont typeface="Wingdings" pitchFamily="2" charset="2"/>
              <a:buChar char="v"/>
            </a:pPr>
            <a:r>
              <a:rPr lang="en-US" sz="2000" dirty="0" smtClean="0">
                <a:latin typeface="Cambria" pitchFamily="18" charset="0"/>
              </a:rPr>
              <a:t>Construction </a:t>
            </a:r>
            <a:r>
              <a:rPr lang="en-US" sz="2000" dirty="0">
                <a:latin typeface="Cambria" pitchFamily="18" charset="0"/>
              </a:rPr>
              <a:t>of up to 400KV Electrical Sub Station and Electrical Line.</a:t>
            </a:r>
          </a:p>
        </p:txBody>
      </p:sp>
      <p:sp>
        <p:nvSpPr>
          <p:cNvPr id="7" name="Rectangle 6"/>
          <p:cNvSpPr/>
          <p:nvPr/>
        </p:nvSpPr>
        <p:spPr>
          <a:xfrm>
            <a:off x="0" y="6525344"/>
            <a:ext cx="9144000" cy="33265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414</TotalTime>
  <Words>2615</Words>
  <Application>Microsoft Office PowerPoint</Application>
  <PresentationFormat>On-screen Show (4:3)</PresentationFormat>
  <Paragraphs>509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Company>CtrlSoft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admin</cp:lastModifiedBy>
  <cp:revision>80</cp:revision>
  <dcterms:created xsi:type="dcterms:W3CDTF">2016-12-08T05:33:33Z</dcterms:created>
  <dcterms:modified xsi:type="dcterms:W3CDTF">2021-11-20T07:59:34Z</dcterms:modified>
</cp:coreProperties>
</file>